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tiff" ContentType="image/tif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4"/>
  </p:notesMasterIdLst>
  <p:sldIdLst>
    <p:sldId id="306" r:id="rId2"/>
    <p:sldId id="308" r:id="rId3"/>
    <p:sldId id="319" r:id="rId4"/>
    <p:sldId id="258" r:id="rId5"/>
    <p:sldId id="302" r:id="rId6"/>
    <p:sldId id="284" r:id="rId7"/>
    <p:sldId id="260" r:id="rId8"/>
    <p:sldId id="263" r:id="rId9"/>
    <p:sldId id="313" r:id="rId10"/>
    <p:sldId id="314" r:id="rId11"/>
    <p:sldId id="327" r:id="rId12"/>
    <p:sldId id="286" r:id="rId13"/>
    <p:sldId id="301" r:id="rId14"/>
    <p:sldId id="288" r:id="rId15"/>
    <p:sldId id="316" r:id="rId16"/>
    <p:sldId id="290" r:id="rId17"/>
    <p:sldId id="294" r:id="rId18"/>
    <p:sldId id="265" r:id="rId19"/>
    <p:sldId id="266" r:id="rId20"/>
    <p:sldId id="264" r:id="rId21"/>
    <p:sldId id="297" r:id="rId22"/>
    <p:sldId id="320" r:id="rId2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99"/>
    <a:srgbClr val="FFFF66"/>
    <a:srgbClr val="FFFF89"/>
    <a:srgbClr val="FFFF50"/>
    <a:srgbClr val="E2F24B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9383" autoAdjust="0"/>
    <p:restoredTop sz="94650" autoAdjust="0"/>
  </p:normalViewPr>
  <p:slideViewPr>
    <p:cSldViewPr>
      <p:cViewPr>
        <p:scale>
          <a:sx n="75" d="100"/>
          <a:sy n="75" d="100"/>
        </p:scale>
        <p:origin x="-2346" y="-79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2142"/>
    </p:cViewPr>
  </p:sorter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4552FCD-B334-4850-A181-071414C99DF3}" type="datetimeFigureOut">
              <a:rPr lang="en-US" smtClean="0"/>
              <a:pPr/>
              <a:t>6/19/2011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D46C1E-D3AC-433D-B068-F146D418A25D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D46C1E-D3AC-433D-B068-F146D418A25D}" type="slidenum">
              <a:rPr lang="en-US" smtClean="0"/>
              <a:pPr/>
              <a:t>2</a:t>
            </a:fld>
            <a:endParaRPr lang="en-US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D46C1E-D3AC-433D-B068-F146D418A25D}" type="slidenum">
              <a:rPr lang="en-US" smtClean="0"/>
              <a:pPr/>
              <a:t>4</a:t>
            </a:fld>
            <a:endParaRPr lang="en-US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D46C1E-D3AC-433D-B068-F146D418A25D}" type="slidenum">
              <a:rPr lang="en-US" smtClean="0"/>
              <a:pPr/>
              <a:t>10</a:t>
            </a:fld>
            <a:endParaRPr lang="en-US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D46C1E-D3AC-433D-B068-F146D418A25D}" type="slidenum">
              <a:rPr lang="en-US" smtClean="0"/>
              <a:pPr/>
              <a:t>11</a:t>
            </a:fld>
            <a:endParaRPr lang="en-US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0D46C1E-D3AC-433D-B068-F146D418A25D}" type="slidenum">
              <a:rPr lang="en-US" smtClean="0"/>
              <a:pPr/>
              <a:t>18</a:t>
            </a:fld>
            <a:endParaRPr 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lowchart: Document 6"/>
          <p:cNvSpPr/>
          <p:nvPr/>
        </p:nvSpPr>
        <p:spPr>
          <a:xfrm rot="10800000">
            <a:off x="1" y="1520731"/>
            <a:ext cx="9144000" cy="3435579"/>
          </a:xfrm>
          <a:custGeom>
            <a:avLst/>
            <a:gdLst>
              <a:gd name="connsiteX0" fmla="*/ 0 w 21600"/>
              <a:gd name="connsiteY0" fmla="*/ 0 h 18805"/>
              <a:gd name="connsiteX1" fmla="*/ 21600 w 21600"/>
              <a:gd name="connsiteY1" fmla="*/ 0 h 18805"/>
              <a:gd name="connsiteX2" fmla="*/ 21600 w 21600"/>
              <a:gd name="connsiteY2" fmla="*/ 17322 h 18805"/>
              <a:gd name="connsiteX3" fmla="*/ 0 w 21600"/>
              <a:gd name="connsiteY3" fmla="*/ 18805 h 18805"/>
              <a:gd name="connsiteX4" fmla="*/ 0 w 21600"/>
              <a:gd name="connsiteY4" fmla="*/ 0 h 18805"/>
              <a:gd name="connsiteX0" fmla="*/ 0 w 21600"/>
              <a:gd name="connsiteY0" fmla="*/ 0 h 18805"/>
              <a:gd name="connsiteX1" fmla="*/ 21600 w 21600"/>
              <a:gd name="connsiteY1" fmla="*/ 0 h 18805"/>
              <a:gd name="connsiteX2" fmla="*/ 21600 w 21600"/>
              <a:gd name="connsiteY2" fmla="*/ 17322 h 18805"/>
              <a:gd name="connsiteX3" fmla="*/ 0 w 21600"/>
              <a:gd name="connsiteY3" fmla="*/ 18805 h 18805"/>
              <a:gd name="connsiteX4" fmla="*/ 0 w 21600"/>
              <a:gd name="connsiteY4" fmla="*/ 0 h 18805"/>
              <a:gd name="connsiteX0" fmla="*/ 0 w 21600"/>
              <a:gd name="connsiteY0" fmla="*/ 0 h 18916"/>
              <a:gd name="connsiteX1" fmla="*/ 21600 w 21600"/>
              <a:gd name="connsiteY1" fmla="*/ 0 h 18916"/>
              <a:gd name="connsiteX2" fmla="*/ 21600 w 21600"/>
              <a:gd name="connsiteY2" fmla="*/ 17322 h 18916"/>
              <a:gd name="connsiteX3" fmla="*/ 0 w 21600"/>
              <a:gd name="connsiteY3" fmla="*/ 18916 h 18916"/>
              <a:gd name="connsiteX4" fmla="*/ 0 w 21600"/>
              <a:gd name="connsiteY4" fmla="*/ 0 h 18916"/>
              <a:gd name="connsiteX0" fmla="*/ 0 w 21600"/>
              <a:gd name="connsiteY0" fmla="*/ 0 h 18916"/>
              <a:gd name="connsiteX1" fmla="*/ 21600 w 21600"/>
              <a:gd name="connsiteY1" fmla="*/ 0 h 18916"/>
              <a:gd name="connsiteX2" fmla="*/ 21600 w 21600"/>
              <a:gd name="connsiteY2" fmla="*/ 17322 h 18916"/>
              <a:gd name="connsiteX3" fmla="*/ 0 w 21600"/>
              <a:gd name="connsiteY3" fmla="*/ 18916 h 18916"/>
              <a:gd name="connsiteX4" fmla="*/ 0 w 21600"/>
              <a:gd name="connsiteY4" fmla="*/ 0 h 18916"/>
              <a:gd name="connsiteX0" fmla="*/ 0 w 21600"/>
              <a:gd name="connsiteY0" fmla="*/ 0 h 18916"/>
              <a:gd name="connsiteX1" fmla="*/ 21600 w 21600"/>
              <a:gd name="connsiteY1" fmla="*/ 0 h 18916"/>
              <a:gd name="connsiteX2" fmla="*/ 21600 w 21600"/>
              <a:gd name="connsiteY2" fmla="*/ 17322 h 18916"/>
              <a:gd name="connsiteX3" fmla="*/ 0 w 21600"/>
              <a:gd name="connsiteY3" fmla="*/ 18916 h 18916"/>
              <a:gd name="connsiteX4" fmla="*/ 0 w 21600"/>
              <a:gd name="connsiteY4" fmla="*/ 0 h 18916"/>
              <a:gd name="connsiteX0" fmla="*/ 0 w 21600"/>
              <a:gd name="connsiteY0" fmla="*/ 0 h 19355"/>
              <a:gd name="connsiteX1" fmla="*/ 21600 w 21600"/>
              <a:gd name="connsiteY1" fmla="*/ 0 h 19355"/>
              <a:gd name="connsiteX2" fmla="*/ 21600 w 21600"/>
              <a:gd name="connsiteY2" fmla="*/ 17322 h 19355"/>
              <a:gd name="connsiteX3" fmla="*/ 0 w 21600"/>
              <a:gd name="connsiteY3" fmla="*/ 19355 h 19355"/>
              <a:gd name="connsiteX4" fmla="*/ 0 w 21600"/>
              <a:gd name="connsiteY4" fmla="*/ 0 h 19355"/>
              <a:gd name="connsiteX0" fmla="*/ 0 w 21600"/>
              <a:gd name="connsiteY0" fmla="*/ 0 h 19355"/>
              <a:gd name="connsiteX1" fmla="*/ 21600 w 21600"/>
              <a:gd name="connsiteY1" fmla="*/ 0 h 19355"/>
              <a:gd name="connsiteX2" fmla="*/ 21600 w 21600"/>
              <a:gd name="connsiteY2" fmla="*/ 17322 h 19355"/>
              <a:gd name="connsiteX3" fmla="*/ 0 w 21600"/>
              <a:gd name="connsiteY3" fmla="*/ 19355 h 19355"/>
              <a:gd name="connsiteX4" fmla="*/ 0 w 21600"/>
              <a:gd name="connsiteY4" fmla="*/ 0 h 19355"/>
              <a:gd name="connsiteX0" fmla="*/ 0 w 21600"/>
              <a:gd name="connsiteY0" fmla="*/ 0 h 19794"/>
              <a:gd name="connsiteX1" fmla="*/ 21600 w 21600"/>
              <a:gd name="connsiteY1" fmla="*/ 0 h 19794"/>
              <a:gd name="connsiteX2" fmla="*/ 21600 w 21600"/>
              <a:gd name="connsiteY2" fmla="*/ 17322 h 19794"/>
              <a:gd name="connsiteX3" fmla="*/ 0 w 21600"/>
              <a:gd name="connsiteY3" fmla="*/ 19794 h 19794"/>
              <a:gd name="connsiteX4" fmla="*/ 0 w 21600"/>
              <a:gd name="connsiteY4" fmla="*/ 0 h 19794"/>
              <a:gd name="connsiteX0" fmla="*/ 0 w 21600"/>
              <a:gd name="connsiteY0" fmla="*/ 0 h 19794"/>
              <a:gd name="connsiteX1" fmla="*/ 21600 w 21600"/>
              <a:gd name="connsiteY1" fmla="*/ 0 h 19794"/>
              <a:gd name="connsiteX2" fmla="*/ 21600 w 21600"/>
              <a:gd name="connsiteY2" fmla="*/ 17322 h 19794"/>
              <a:gd name="connsiteX3" fmla="*/ 0 w 21600"/>
              <a:gd name="connsiteY3" fmla="*/ 19794 h 19794"/>
              <a:gd name="connsiteX4" fmla="*/ 0 w 21600"/>
              <a:gd name="connsiteY4" fmla="*/ 0 h 1979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600" h="19794">
                <a:moveTo>
                  <a:pt x="0" y="0"/>
                </a:moveTo>
                <a:lnTo>
                  <a:pt x="21600" y="0"/>
                </a:lnTo>
                <a:lnTo>
                  <a:pt x="21600" y="17322"/>
                </a:lnTo>
                <a:cubicBezTo>
                  <a:pt x="10800" y="17322"/>
                  <a:pt x="7466" y="25350"/>
                  <a:pt x="0" y="19794"/>
                </a:cubicBezTo>
                <a:lnTo>
                  <a:pt x="0" y="0"/>
                </a:lnTo>
                <a:close/>
              </a:path>
            </a:pathLst>
          </a:custGeom>
          <a:gradFill>
            <a:gsLst>
              <a:gs pos="100000">
                <a:schemeClr val="bg2">
                  <a:tint val="28000"/>
                  <a:satMod val="2000000"/>
                  <a:alpha val="30000"/>
                </a:schemeClr>
              </a:gs>
              <a:gs pos="35000">
                <a:schemeClr val="bg2">
                  <a:shade val="100000"/>
                  <a:satMod val="600000"/>
                  <a:alpha val="0"/>
                </a:schemeClr>
              </a:gs>
            </a:gsLst>
            <a:lin ang="5400000" scaled="1"/>
          </a:gradFill>
          <a:ln w="317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02920" y="2775745"/>
            <a:ext cx="8229600" cy="2167128"/>
          </a:xfrm>
        </p:spPr>
        <p:txBody>
          <a:bodyPr tIns="0" bIns="0" anchor="t"/>
          <a:lstStyle>
            <a:lvl1pPr>
              <a:defRPr sz="5000" cap="all" baseline="0">
                <a:effectLst>
                  <a:outerShdw blurRad="30000" dist="30000" dir="2700000" algn="tl" rotWithShape="0">
                    <a:schemeClr val="bg2">
                      <a:shade val="45000"/>
                      <a:satMod val="150000"/>
                      <a:alpha val="90000"/>
                    </a:schemeClr>
                  </a:outerShdw>
                  <a:reflection blurRad="12000" stA="25000" endPos="49000" dist="5000" dir="5400000" sy="-100000" algn="bl" rotWithShape="0"/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00064" y="1559720"/>
            <a:ext cx="5105400" cy="1219200"/>
          </a:xfrm>
        </p:spPr>
        <p:txBody>
          <a:bodyPr lIns="0" tIns="0" rIns="0" bIns="0" anchor="b"/>
          <a:lstStyle>
            <a:lvl1pPr marL="0" indent="0" algn="l">
              <a:buNone/>
              <a:defRPr sz="1900"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A51C10-CF7B-48C3-BCB3-1B551865B0A0}" type="datetimeFigureOut">
              <a:rPr lang="en-US" smtClean="0"/>
              <a:pPr/>
              <a:t>6/19/2011</a:t>
            </a:fld>
            <a:endParaRPr lang="en-US" dirty="0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69E788-8BCF-4189-85ED-687340EF9B0E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A51C10-CF7B-48C3-BCB3-1B551865B0A0}" type="datetimeFigureOut">
              <a:rPr lang="en-US" smtClean="0"/>
              <a:pPr/>
              <a:t>6/19/2011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69E788-8BCF-4189-85ED-687340EF9B0E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A51C10-CF7B-48C3-BCB3-1B551865B0A0}" type="datetimeFigureOut">
              <a:rPr lang="en-US" smtClean="0"/>
              <a:pPr/>
              <a:t>6/19/2011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69E788-8BCF-4189-85ED-687340EF9B0E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A51C10-CF7B-48C3-BCB3-1B551865B0A0}" type="datetimeFigureOut">
              <a:rPr lang="en-US" smtClean="0"/>
              <a:pPr/>
              <a:t>6/19/2011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69E788-8BCF-4189-85ED-687340EF9B0E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990600"/>
            <a:ext cx="7772400" cy="1362456"/>
          </a:xfrm>
        </p:spPr>
        <p:txBody>
          <a:bodyPr>
            <a:noAutofit/>
          </a:bodyPr>
          <a:lstStyle>
            <a:lvl1pPr algn="l">
              <a:buNone/>
              <a:defRPr sz="4800" b="1" cap="none" baseline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352677"/>
            <a:ext cx="7772400" cy="1509712"/>
          </a:xfrm>
        </p:spPr>
        <p:txBody>
          <a:bodyPr anchor="t"/>
          <a:lstStyle>
            <a:lvl1pPr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A51C10-CF7B-48C3-BCB3-1B551865B0A0}" type="datetimeFigureOut">
              <a:rPr lang="en-US" smtClean="0"/>
              <a:pPr/>
              <a:t>6/19/2011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69E788-8BCF-4189-85ED-687340EF9B0E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14400"/>
            <a:ext cx="8229600" cy="1143000"/>
          </a:xfrm>
        </p:spPr>
        <p:txBody>
          <a:bodyPr tIns="9144" bIns="9144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199800"/>
            <a:ext cx="4038600" cy="416052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2199800"/>
            <a:ext cx="4038600" cy="416052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A51C10-CF7B-48C3-BCB3-1B551865B0A0}" type="datetimeFigureOut">
              <a:rPr lang="en-US" smtClean="0"/>
              <a:pPr/>
              <a:t>6/19/2011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69E788-8BCF-4189-85ED-687340EF9B0E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14400"/>
            <a:ext cx="8229600" cy="1143000"/>
          </a:xfrm>
        </p:spPr>
        <p:txBody>
          <a:bodyPr tIns="9144" bIns="9144" anchor="b"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112168"/>
            <a:ext cx="4040188" cy="502920"/>
          </a:xfrm>
        </p:spPr>
        <p:txBody>
          <a:bodyPr anchor="b">
            <a:noAutofit/>
          </a:bodyPr>
          <a:lstStyle>
            <a:lvl1pPr>
              <a:buNone/>
              <a:defRPr sz="2200" b="1">
                <a:effectLst>
                  <a:outerShdw blurRad="38000" dist="38000" dir="2700000" algn="tl" rotWithShape="0">
                    <a:schemeClr val="bg2">
                      <a:shade val="45000"/>
                      <a:satMod val="150000"/>
                      <a:alpha val="90000"/>
                    </a:schemeClr>
                  </a:outerShdw>
                </a:effectLst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2112168"/>
            <a:ext cx="4041775" cy="502920"/>
          </a:xfrm>
        </p:spPr>
        <p:txBody>
          <a:bodyPr anchor="b">
            <a:noAutofit/>
          </a:bodyPr>
          <a:lstStyle>
            <a:lvl1pPr>
              <a:buNone/>
              <a:defRPr sz="2200" b="1">
                <a:effectLst>
                  <a:outerShdw blurRad="30000" dist="30000" dir="2700000" algn="tl" rotWithShape="0">
                    <a:schemeClr val="bg2">
                      <a:shade val="45000"/>
                      <a:satMod val="150000"/>
                      <a:alpha val="90000"/>
                    </a:schemeClr>
                  </a:outerShdw>
                </a:effectLst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667000"/>
            <a:ext cx="4040188" cy="365760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667000"/>
            <a:ext cx="4041775" cy="365760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A51C10-CF7B-48C3-BCB3-1B551865B0A0}" type="datetimeFigureOut">
              <a:rPr lang="en-US" smtClean="0"/>
              <a:pPr/>
              <a:t>6/19/2011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69E788-8BCF-4189-85ED-687340EF9B0E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14400"/>
            <a:ext cx="8229600" cy="1143000"/>
          </a:xfrm>
          <a:effectLst/>
        </p:spPr>
        <p:txBody>
          <a:bodyPr tIns="9144" bIns="9144" anchor="b"/>
          <a:lstStyle>
            <a:lvl1pPr>
              <a:defRPr sz="4800" cap="none" baseline="0">
                <a:effectLst>
                  <a:outerShdw blurRad="30000" dist="30000" dir="2700000" algn="tl" rotWithShape="0">
                    <a:schemeClr val="bg2">
                      <a:shade val="45000"/>
                      <a:satMod val="150000"/>
                      <a:alpha val="90000"/>
                    </a:schemeClr>
                  </a:outerShdw>
                </a:effectLst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A51C10-CF7B-48C3-BCB3-1B551865B0A0}" type="datetimeFigureOut">
              <a:rPr lang="en-US" smtClean="0"/>
              <a:pPr/>
              <a:t>6/19/2011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69E788-8BCF-4189-85ED-687340EF9B0E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A51C10-CF7B-48C3-BCB3-1B551865B0A0}" type="datetimeFigureOut">
              <a:rPr lang="en-US" smtClean="0"/>
              <a:pPr/>
              <a:t>6/19/2011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69E788-8BCF-4189-85ED-687340EF9B0E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1440"/>
            <a:ext cx="8229600" cy="914400"/>
          </a:xfrm>
        </p:spPr>
        <p:txBody>
          <a:bodyPr tIns="0" bIns="0" anchor="b"/>
          <a:lstStyle>
            <a:lvl1pPr algn="l">
              <a:buNone/>
              <a:defRPr sz="50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133856"/>
            <a:ext cx="2590800" cy="5181600"/>
          </a:xfrm>
        </p:spPr>
        <p:txBody>
          <a:bodyPr lIns="45720" tIns="45720" rIns="0"/>
          <a:lstStyle>
            <a:lvl1pPr marL="0" indent="0">
              <a:spcBef>
                <a:spcPts val="300"/>
              </a:spcBef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429000" y="1133472"/>
            <a:ext cx="5257800" cy="5191128"/>
          </a:xfrm>
        </p:spPr>
        <p:txBody>
          <a:bodyPr/>
          <a:lstStyle>
            <a:lvl1pPr algn="l">
              <a:defRPr sz="3000"/>
            </a:lvl1pPr>
            <a:lvl2pPr algn="l">
              <a:defRPr sz="2800"/>
            </a:lvl2pPr>
            <a:lvl3pPr algn="l">
              <a:defRPr sz="2400"/>
            </a:lvl3pPr>
            <a:lvl4pPr algn="l">
              <a:defRPr sz="2000"/>
            </a:lvl4pPr>
            <a:lvl5pPr algn="l">
              <a:defRPr sz="2000"/>
            </a:lvl5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A51C10-CF7B-48C3-BCB3-1B551865B0A0}" type="datetimeFigureOut">
              <a:rPr lang="en-US" smtClean="0"/>
              <a:pPr/>
              <a:t>6/19/2011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69E788-8BCF-4189-85ED-687340EF9B0E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6240" y="1981200"/>
            <a:ext cx="3429000" cy="522288"/>
          </a:xfrm>
        </p:spPr>
        <p:txBody>
          <a:bodyPr tIns="0" bIns="0" anchor="b"/>
          <a:lstStyle>
            <a:lvl1pPr algn="r">
              <a:buNone/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093368" y="1066800"/>
            <a:ext cx="4572000" cy="4572000"/>
          </a:xfrm>
          <a:solidFill>
            <a:schemeClr val="bg2">
              <a:shade val="75000"/>
            </a:schemeClr>
          </a:solidFill>
          <a:ln w="60325">
            <a:solidFill>
              <a:srgbClr val="FFFFFF"/>
            </a:solidFill>
            <a:miter lim="800000"/>
          </a:ln>
          <a:effectLst>
            <a:outerShdw blurRad="36195" dist="10000" dir="5400000" algn="tl" rotWithShape="0">
              <a:srgbClr val="000000">
                <a:alpha val="75000"/>
              </a:srgbClr>
            </a:outerShdw>
            <a:reflection stA="21000" endA="500" endPos="10000" dist="20000" dir="5400000" sy="-100000" algn="bl" rotWithShape="0"/>
          </a:effectLst>
        </p:spPr>
        <p:txBody>
          <a:bodyPr/>
          <a:lstStyle>
            <a:lvl1pPr>
              <a:buNone/>
              <a:defRPr sz="3200"/>
            </a:lvl1pPr>
          </a:lstStyle>
          <a:p>
            <a:r>
              <a:rPr lang="en-US" dirty="0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76240" y="2543176"/>
            <a:ext cx="3429000" cy="914400"/>
          </a:xfrm>
        </p:spPr>
        <p:txBody>
          <a:bodyPr lIns="0" tIns="0" rIns="0" bIns="0" anchor="t"/>
          <a:lstStyle>
            <a:lvl1pPr indent="0" algn="r">
              <a:spcBef>
                <a:spcPts val="300"/>
              </a:spcBef>
              <a:buFontTx/>
              <a:buNone/>
              <a:defRPr sz="1400" baseline="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A51C10-CF7B-48C3-BCB3-1B551865B0A0}" type="datetimeFigureOut">
              <a:rPr lang="en-US" smtClean="0"/>
              <a:pPr/>
              <a:t>6/19/2011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153400" y="6356350"/>
            <a:ext cx="533400" cy="365125"/>
          </a:xfrm>
        </p:spPr>
        <p:txBody>
          <a:bodyPr/>
          <a:lstStyle/>
          <a:p>
            <a:fld id="{8E69E788-8BCF-4189-85ED-687340EF9B0E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lowchart: Document 6"/>
          <p:cNvSpPr/>
          <p:nvPr/>
        </p:nvSpPr>
        <p:spPr>
          <a:xfrm rot="10800000">
            <a:off x="1" y="1142899"/>
            <a:ext cx="9144000" cy="5562705"/>
          </a:xfrm>
          <a:custGeom>
            <a:avLst/>
            <a:gdLst>
              <a:gd name="connsiteX0" fmla="*/ 0 w 21600"/>
              <a:gd name="connsiteY0" fmla="*/ 0 h 19378"/>
              <a:gd name="connsiteX1" fmla="*/ 21600 w 21600"/>
              <a:gd name="connsiteY1" fmla="*/ 0 h 19378"/>
              <a:gd name="connsiteX2" fmla="*/ 21600 w 21600"/>
              <a:gd name="connsiteY2" fmla="*/ 17322 h 19378"/>
              <a:gd name="connsiteX3" fmla="*/ 0 w 21600"/>
              <a:gd name="connsiteY3" fmla="*/ 19378 h 19378"/>
              <a:gd name="connsiteX4" fmla="*/ 0 w 21600"/>
              <a:gd name="connsiteY4" fmla="*/ 0 h 19378"/>
              <a:gd name="connsiteX0" fmla="*/ 0 w 21600"/>
              <a:gd name="connsiteY0" fmla="*/ 0 h 19378"/>
              <a:gd name="connsiteX1" fmla="*/ 21600 w 21600"/>
              <a:gd name="connsiteY1" fmla="*/ 0 h 19378"/>
              <a:gd name="connsiteX2" fmla="*/ 21600 w 21600"/>
              <a:gd name="connsiteY2" fmla="*/ 17322 h 19378"/>
              <a:gd name="connsiteX3" fmla="*/ 0 w 21600"/>
              <a:gd name="connsiteY3" fmla="*/ 19378 h 19378"/>
              <a:gd name="connsiteX4" fmla="*/ 0 w 21600"/>
              <a:gd name="connsiteY4" fmla="*/ 0 h 19378"/>
              <a:gd name="connsiteX0" fmla="*/ 0 w 21600"/>
              <a:gd name="connsiteY0" fmla="*/ 0 h 19378"/>
              <a:gd name="connsiteX1" fmla="*/ 21600 w 21600"/>
              <a:gd name="connsiteY1" fmla="*/ 0 h 19378"/>
              <a:gd name="connsiteX2" fmla="*/ 21600 w 21600"/>
              <a:gd name="connsiteY2" fmla="*/ 17322 h 19378"/>
              <a:gd name="connsiteX3" fmla="*/ 0 w 21600"/>
              <a:gd name="connsiteY3" fmla="*/ 19378 h 19378"/>
              <a:gd name="connsiteX4" fmla="*/ 0 w 21600"/>
              <a:gd name="connsiteY4" fmla="*/ 0 h 19378"/>
              <a:gd name="connsiteX0" fmla="*/ 0 w 21600"/>
              <a:gd name="connsiteY0" fmla="*/ 0 h 19974"/>
              <a:gd name="connsiteX1" fmla="*/ 21600 w 21600"/>
              <a:gd name="connsiteY1" fmla="*/ 0 h 19974"/>
              <a:gd name="connsiteX2" fmla="*/ 21600 w 21600"/>
              <a:gd name="connsiteY2" fmla="*/ 17322 h 19974"/>
              <a:gd name="connsiteX3" fmla="*/ 0 w 21600"/>
              <a:gd name="connsiteY3" fmla="*/ 19974 h 19974"/>
              <a:gd name="connsiteX4" fmla="*/ 0 w 21600"/>
              <a:gd name="connsiteY4" fmla="*/ 0 h 19974"/>
              <a:gd name="connsiteX0" fmla="*/ 0 w 21600"/>
              <a:gd name="connsiteY0" fmla="*/ 0 h 19974"/>
              <a:gd name="connsiteX1" fmla="*/ 21600 w 21600"/>
              <a:gd name="connsiteY1" fmla="*/ 0 h 19974"/>
              <a:gd name="connsiteX2" fmla="*/ 21600 w 21600"/>
              <a:gd name="connsiteY2" fmla="*/ 17322 h 19974"/>
              <a:gd name="connsiteX3" fmla="*/ 0 w 21600"/>
              <a:gd name="connsiteY3" fmla="*/ 19974 h 19974"/>
              <a:gd name="connsiteX4" fmla="*/ 0 w 21600"/>
              <a:gd name="connsiteY4" fmla="*/ 0 h 19974"/>
              <a:gd name="connsiteX0" fmla="*/ 0 w 21600"/>
              <a:gd name="connsiteY0" fmla="*/ 0 h 19974"/>
              <a:gd name="connsiteX1" fmla="*/ 21600 w 21600"/>
              <a:gd name="connsiteY1" fmla="*/ 0 h 19974"/>
              <a:gd name="connsiteX2" fmla="*/ 21600 w 21600"/>
              <a:gd name="connsiteY2" fmla="*/ 17322 h 19974"/>
              <a:gd name="connsiteX3" fmla="*/ 0 w 21600"/>
              <a:gd name="connsiteY3" fmla="*/ 19974 h 19974"/>
              <a:gd name="connsiteX4" fmla="*/ 0 w 21600"/>
              <a:gd name="connsiteY4" fmla="*/ 0 h 19974"/>
              <a:gd name="connsiteX0" fmla="*/ 0 w 21600"/>
              <a:gd name="connsiteY0" fmla="*/ 0 h 20252"/>
              <a:gd name="connsiteX1" fmla="*/ 21600 w 21600"/>
              <a:gd name="connsiteY1" fmla="*/ 0 h 20252"/>
              <a:gd name="connsiteX2" fmla="*/ 21600 w 21600"/>
              <a:gd name="connsiteY2" fmla="*/ 17322 h 20252"/>
              <a:gd name="connsiteX3" fmla="*/ 0 w 21600"/>
              <a:gd name="connsiteY3" fmla="*/ 20252 h 20252"/>
              <a:gd name="connsiteX4" fmla="*/ 0 w 21600"/>
              <a:gd name="connsiteY4" fmla="*/ 0 h 20252"/>
              <a:gd name="connsiteX0" fmla="*/ 0 w 21600"/>
              <a:gd name="connsiteY0" fmla="*/ 0 h 20252"/>
              <a:gd name="connsiteX1" fmla="*/ 21600 w 21600"/>
              <a:gd name="connsiteY1" fmla="*/ 0 h 20252"/>
              <a:gd name="connsiteX2" fmla="*/ 21600 w 21600"/>
              <a:gd name="connsiteY2" fmla="*/ 17322 h 20252"/>
              <a:gd name="connsiteX3" fmla="*/ 0 w 21600"/>
              <a:gd name="connsiteY3" fmla="*/ 20252 h 20252"/>
              <a:gd name="connsiteX4" fmla="*/ 0 w 21600"/>
              <a:gd name="connsiteY4" fmla="*/ 0 h 2025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600" h="20252">
                <a:moveTo>
                  <a:pt x="0" y="0"/>
                </a:moveTo>
                <a:lnTo>
                  <a:pt x="21600" y="0"/>
                </a:lnTo>
                <a:lnTo>
                  <a:pt x="21600" y="17322"/>
                </a:lnTo>
                <a:cubicBezTo>
                  <a:pt x="10800" y="17322"/>
                  <a:pt x="10056" y="24231"/>
                  <a:pt x="0" y="20252"/>
                </a:cubicBezTo>
                <a:lnTo>
                  <a:pt x="0" y="0"/>
                </a:lnTo>
                <a:close/>
              </a:path>
            </a:pathLst>
          </a:custGeom>
          <a:gradFill>
            <a:gsLst>
              <a:gs pos="100000">
                <a:schemeClr val="bg2">
                  <a:tint val="55000"/>
                  <a:satMod val="1800000"/>
                  <a:alpha val="55000"/>
                </a:schemeClr>
              </a:gs>
              <a:gs pos="65000">
                <a:schemeClr val="bg2">
                  <a:shade val="100000"/>
                  <a:satMod val="600000"/>
                  <a:alpha val="0"/>
                </a:schemeClr>
              </a:gs>
            </a:gsLst>
            <a:lin ang="4800000" scaled="1"/>
          </a:gradFill>
          <a:ln w="317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/>
          </a:p>
        </p:txBody>
      </p:sp>
      <p:sp>
        <p:nvSpPr>
          <p:cNvPr id="8" name="Flowchart: Document 7"/>
          <p:cNvSpPr/>
          <p:nvPr/>
        </p:nvSpPr>
        <p:spPr>
          <a:xfrm rot="10800000">
            <a:off x="1" y="1341133"/>
            <a:ext cx="9144000" cy="4480425"/>
          </a:xfrm>
          <a:custGeom>
            <a:avLst/>
            <a:gdLst>
              <a:gd name="connsiteX0" fmla="*/ 0 w 21600"/>
              <a:gd name="connsiteY0" fmla="*/ 0 h 18944"/>
              <a:gd name="connsiteX1" fmla="*/ 21600 w 21600"/>
              <a:gd name="connsiteY1" fmla="*/ 0 h 18944"/>
              <a:gd name="connsiteX2" fmla="*/ 21600 w 21600"/>
              <a:gd name="connsiteY2" fmla="*/ 17322 h 18944"/>
              <a:gd name="connsiteX3" fmla="*/ 0 w 21600"/>
              <a:gd name="connsiteY3" fmla="*/ 18944 h 18944"/>
              <a:gd name="connsiteX4" fmla="*/ 0 w 21600"/>
              <a:gd name="connsiteY4" fmla="*/ 0 h 18944"/>
              <a:gd name="connsiteX0" fmla="*/ 0 w 21600"/>
              <a:gd name="connsiteY0" fmla="*/ 0 h 18944"/>
              <a:gd name="connsiteX1" fmla="*/ 21600 w 21600"/>
              <a:gd name="connsiteY1" fmla="*/ 0 h 18944"/>
              <a:gd name="connsiteX2" fmla="*/ 21600 w 21600"/>
              <a:gd name="connsiteY2" fmla="*/ 17322 h 18944"/>
              <a:gd name="connsiteX3" fmla="*/ 0 w 21600"/>
              <a:gd name="connsiteY3" fmla="*/ 18944 h 18944"/>
              <a:gd name="connsiteX4" fmla="*/ 0 w 21600"/>
              <a:gd name="connsiteY4" fmla="*/ 0 h 18944"/>
              <a:gd name="connsiteX0" fmla="*/ 0 w 21600"/>
              <a:gd name="connsiteY0" fmla="*/ 0 h 19350"/>
              <a:gd name="connsiteX1" fmla="*/ 21600 w 21600"/>
              <a:gd name="connsiteY1" fmla="*/ 0 h 19350"/>
              <a:gd name="connsiteX2" fmla="*/ 21600 w 21600"/>
              <a:gd name="connsiteY2" fmla="*/ 17322 h 19350"/>
              <a:gd name="connsiteX3" fmla="*/ 0 w 21600"/>
              <a:gd name="connsiteY3" fmla="*/ 19350 h 19350"/>
              <a:gd name="connsiteX4" fmla="*/ 0 w 21600"/>
              <a:gd name="connsiteY4" fmla="*/ 0 h 19350"/>
              <a:gd name="connsiteX0" fmla="*/ 0 w 21600"/>
              <a:gd name="connsiteY0" fmla="*/ 0 h 19350"/>
              <a:gd name="connsiteX1" fmla="*/ 21600 w 21600"/>
              <a:gd name="connsiteY1" fmla="*/ 0 h 19350"/>
              <a:gd name="connsiteX2" fmla="*/ 21600 w 21600"/>
              <a:gd name="connsiteY2" fmla="*/ 17322 h 19350"/>
              <a:gd name="connsiteX3" fmla="*/ 0 w 21600"/>
              <a:gd name="connsiteY3" fmla="*/ 19350 h 19350"/>
              <a:gd name="connsiteX4" fmla="*/ 0 w 21600"/>
              <a:gd name="connsiteY4" fmla="*/ 0 h 19350"/>
              <a:gd name="connsiteX0" fmla="*/ 0 w 21600"/>
              <a:gd name="connsiteY0" fmla="*/ 0 h 19350"/>
              <a:gd name="connsiteX1" fmla="*/ 21600 w 21600"/>
              <a:gd name="connsiteY1" fmla="*/ 0 h 19350"/>
              <a:gd name="connsiteX2" fmla="*/ 21600 w 21600"/>
              <a:gd name="connsiteY2" fmla="*/ 17322 h 19350"/>
              <a:gd name="connsiteX3" fmla="*/ 0 w 21600"/>
              <a:gd name="connsiteY3" fmla="*/ 19350 h 19350"/>
              <a:gd name="connsiteX4" fmla="*/ 0 w 21600"/>
              <a:gd name="connsiteY4" fmla="*/ 0 h 19350"/>
              <a:gd name="connsiteX0" fmla="*/ 0 w 21600"/>
              <a:gd name="connsiteY0" fmla="*/ 0 h 19350"/>
              <a:gd name="connsiteX1" fmla="*/ 21600 w 21600"/>
              <a:gd name="connsiteY1" fmla="*/ 0 h 19350"/>
              <a:gd name="connsiteX2" fmla="*/ 21600 w 21600"/>
              <a:gd name="connsiteY2" fmla="*/ 17322 h 19350"/>
              <a:gd name="connsiteX3" fmla="*/ 0 w 21600"/>
              <a:gd name="connsiteY3" fmla="*/ 19350 h 19350"/>
              <a:gd name="connsiteX4" fmla="*/ 0 w 21600"/>
              <a:gd name="connsiteY4" fmla="*/ 0 h 19350"/>
              <a:gd name="connsiteX0" fmla="*/ 0 w 21600"/>
              <a:gd name="connsiteY0" fmla="*/ 0 h 19691"/>
              <a:gd name="connsiteX1" fmla="*/ 21600 w 21600"/>
              <a:gd name="connsiteY1" fmla="*/ 0 h 19691"/>
              <a:gd name="connsiteX2" fmla="*/ 21600 w 21600"/>
              <a:gd name="connsiteY2" fmla="*/ 17322 h 19691"/>
              <a:gd name="connsiteX3" fmla="*/ 0 w 21600"/>
              <a:gd name="connsiteY3" fmla="*/ 19691 h 19691"/>
              <a:gd name="connsiteX4" fmla="*/ 0 w 21600"/>
              <a:gd name="connsiteY4" fmla="*/ 0 h 19691"/>
              <a:gd name="connsiteX0" fmla="*/ 0 w 21600"/>
              <a:gd name="connsiteY0" fmla="*/ 0 h 19691"/>
              <a:gd name="connsiteX1" fmla="*/ 21600 w 21600"/>
              <a:gd name="connsiteY1" fmla="*/ 0 h 19691"/>
              <a:gd name="connsiteX2" fmla="*/ 21600 w 21600"/>
              <a:gd name="connsiteY2" fmla="*/ 17322 h 19691"/>
              <a:gd name="connsiteX3" fmla="*/ 0 w 21600"/>
              <a:gd name="connsiteY3" fmla="*/ 19691 h 19691"/>
              <a:gd name="connsiteX4" fmla="*/ 0 w 21600"/>
              <a:gd name="connsiteY4" fmla="*/ 0 h 19691"/>
              <a:gd name="connsiteX0" fmla="*/ 0 w 21600"/>
              <a:gd name="connsiteY0" fmla="*/ 0 h 20032"/>
              <a:gd name="connsiteX1" fmla="*/ 21600 w 21600"/>
              <a:gd name="connsiteY1" fmla="*/ 0 h 20032"/>
              <a:gd name="connsiteX2" fmla="*/ 21600 w 21600"/>
              <a:gd name="connsiteY2" fmla="*/ 17322 h 20032"/>
              <a:gd name="connsiteX3" fmla="*/ 0 w 21600"/>
              <a:gd name="connsiteY3" fmla="*/ 20032 h 20032"/>
              <a:gd name="connsiteX4" fmla="*/ 0 w 21600"/>
              <a:gd name="connsiteY4" fmla="*/ 0 h 20032"/>
              <a:gd name="connsiteX0" fmla="*/ 0 w 21600"/>
              <a:gd name="connsiteY0" fmla="*/ 0 h 20032"/>
              <a:gd name="connsiteX1" fmla="*/ 21600 w 21600"/>
              <a:gd name="connsiteY1" fmla="*/ 0 h 20032"/>
              <a:gd name="connsiteX2" fmla="*/ 21600 w 21600"/>
              <a:gd name="connsiteY2" fmla="*/ 17322 h 20032"/>
              <a:gd name="connsiteX3" fmla="*/ 0 w 21600"/>
              <a:gd name="connsiteY3" fmla="*/ 20032 h 20032"/>
              <a:gd name="connsiteX4" fmla="*/ 0 w 21600"/>
              <a:gd name="connsiteY4" fmla="*/ 0 h 20032"/>
              <a:gd name="connsiteX0" fmla="*/ 0 w 21600"/>
              <a:gd name="connsiteY0" fmla="*/ 0 h 20032"/>
              <a:gd name="connsiteX1" fmla="*/ 21600 w 21600"/>
              <a:gd name="connsiteY1" fmla="*/ 0 h 20032"/>
              <a:gd name="connsiteX2" fmla="*/ 21600 w 21600"/>
              <a:gd name="connsiteY2" fmla="*/ 17322 h 20032"/>
              <a:gd name="connsiteX3" fmla="*/ 0 w 21600"/>
              <a:gd name="connsiteY3" fmla="*/ 20032 h 20032"/>
              <a:gd name="connsiteX4" fmla="*/ 0 w 21600"/>
              <a:gd name="connsiteY4" fmla="*/ 0 h 20032"/>
              <a:gd name="connsiteX0" fmla="*/ 0 w 21600"/>
              <a:gd name="connsiteY0" fmla="*/ 0 h 20032"/>
              <a:gd name="connsiteX1" fmla="*/ 21600 w 21600"/>
              <a:gd name="connsiteY1" fmla="*/ 0 h 20032"/>
              <a:gd name="connsiteX2" fmla="*/ 21600 w 21600"/>
              <a:gd name="connsiteY2" fmla="*/ 17322 h 20032"/>
              <a:gd name="connsiteX3" fmla="*/ 0 w 21600"/>
              <a:gd name="connsiteY3" fmla="*/ 20032 h 20032"/>
              <a:gd name="connsiteX4" fmla="*/ 0 w 21600"/>
              <a:gd name="connsiteY4" fmla="*/ 0 h 20032"/>
              <a:gd name="connsiteX0" fmla="*/ 0 w 21600"/>
              <a:gd name="connsiteY0" fmla="*/ 0 h 20032"/>
              <a:gd name="connsiteX1" fmla="*/ 21600 w 21600"/>
              <a:gd name="connsiteY1" fmla="*/ 0 h 20032"/>
              <a:gd name="connsiteX2" fmla="*/ 21600 w 21600"/>
              <a:gd name="connsiteY2" fmla="*/ 17322 h 20032"/>
              <a:gd name="connsiteX3" fmla="*/ 0 w 21600"/>
              <a:gd name="connsiteY3" fmla="*/ 20032 h 20032"/>
              <a:gd name="connsiteX4" fmla="*/ 0 w 21600"/>
              <a:gd name="connsiteY4" fmla="*/ 0 h 200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600" h="20032">
                <a:moveTo>
                  <a:pt x="0" y="0"/>
                </a:moveTo>
                <a:lnTo>
                  <a:pt x="21600" y="0"/>
                </a:lnTo>
                <a:lnTo>
                  <a:pt x="21600" y="17322"/>
                </a:lnTo>
                <a:cubicBezTo>
                  <a:pt x="10800" y="17322"/>
                  <a:pt x="8684" y="24776"/>
                  <a:pt x="0" y="20032"/>
                </a:cubicBezTo>
                <a:lnTo>
                  <a:pt x="0" y="0"/>
                </a:lnTo>
                <a:close/>
              </a:path>
            </a:pathLst>
          </a:custGeom>
          <a:gradFill>
            <a:gsLst>
              <a:gs pos="100000">
                <a:schemeClr val="bg2">
                  <a:tint val="40000"/>
                  <a:satMod val="1900000"/>
                  <a:alpha val="30000"/>
                </a:schemeClr>
              </a:gs>
              <a:gs pos="65000">
                <a:schemeClr val="bg2">
                  <a:shade val="100000"/>
                  <a:satMod val="600000"/>
                  <a:alpha val="0"/>
                </a:schemeClr>
              </a:gs>
            </a:gsLst>
            <a:lin ang="4800000" scaled="1"/>
          </a:gradFill>
          <a:ln w="317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endParaRPr lang="en-US" dirty="0"/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1524000"/>
          </a:xfrm>
          <a:prstGeom prst="rect">
            <a:avLst/>
          </a:prstGeom>
        </p:spPr>
        <p:txBody>
          <a:bodyPr vert="horz" lIns="0" tIns="9144" rIns="0" bIns="9144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2179637"/>
            <a:ext cx="8229600" cy="4114800"/>
          </a:xfrm>
          <a:prstGeom prst="rect">
            <a:avLst/>
          </a:prstGeom>
        </p:spPr>
        <p:txBody>
          <a:bodyPr vert="horz" lIns="9144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1981200" cy="365125"/>
          </a:xfrm>
          <a:prstGeom prst="rect">
            <a:avLst/>
          </a:prstGeom>
        </p:spPr>
        <p:txBody>
          <a:bodyPr vert="horz" anchor="b"/>
          <a:lstStyle>
            <a:lvl1pPr algn="ctr">
              <a:defRPr sz="12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pPr algn="ctr"/>
            <a:fld id="{25A51C10-CF7B-48C3-BCB3-1B551865B0A0}" type="datetimeFigureOut">
              <a:rPr lang="en-US" smtClean="0"/>
              <a:pPr algn="ctr"/>
              <a:t>6/19/2011</a:t>
            </a:fld>
            <a:endParaRPr lang="en-US" dirty="0">
              <a:solidFill>
                <a:schemeClr val="tx2">
                  <a:shade val="50000"/>
                </a:schemeClr>
              </a:solidFill>
            </a:endParaRPr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438400" y="6356350"/>
            <a:ext cx="2895600" cy="365125"/>
          </a:xfrm>
          <a:prstGeom prst="rect">
            <a:avLst/>
          </a:prstGeom>
        </p:spPr>
        <p:txBody>
          <a:bodyPr vert="horz" lIns="0" anchor="b"/>
          <a:lstStyle>
            <a:lvl1pPr algn="l">
              <a:defRPr sz="12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pPr algn="l"/>
            <a:endParaRPr lang="en-US" dirty="0">
              <a:solidFill>
                <a:schemeClr val="tx2">
                  <a:shade val="50000"/>
                </a:schemeClr>
              </a:solidFill>
            </a:endParaRPr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153400" y="6356350"/>
            <a:ext cx="533400" cy="365125"/>
          </a:xfrm>
          <a:prstGeom prst="rect">
            <a:avLst/>
          </a:prstGeom>
        </p:spPr>
        <p:txBody>
          <a:bodyPr vert="horz" lIns="91440" rIns="0" anchor="b"/>
          <a:lstStyle>
            <a:lvl1pPr algn="r">
              <a:defRPr sz="14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8E69E788-8BCF-4189-85ED-687340EF9B0E}" type="slidenum">
              <a:rPr lang="en-US" smtClean="0"/>
              <a:pPr/>
              <a:t>‹#›</a:t>
            </a:fld>
            <a:endParaRPr lang="en-US" sz="1400" dirty="0">
              <a:solidFill>
                <a:schemeClr val="tx2">
                  <a:shade val="50000"/>
                </a:schemeClr>
              </a:solidFill>
            </a:endParaRPr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sz="4800" b="1" kern="1200">
          <a:ln w="500">
            <a:solidFill>
              <a:schemeClr val="tx2">
                <a:shade val="20000"/>
                <a:satMod val="350000"/>
              </a:schemeClr>
            </a:solidFill>
          </a:ln>
          <a:solidFill>
            <a:schemeClr val="tx2">
              <a:tint val="100000"/>
              <a:satMod val="250000"/>
            </a:schemeClr>
          </a:solidFill>
          <a:effectLst>
            <a:outerShdw blurRad="30000" dist="30000" dir="2700000" algn="tl" rotWithShape="0">
              <a:schemeClr val="bg2">
                <a:shade val="45000"/>
                <a:satMod val="150000"/>
                <a:alpha val="90000"/>
              </a:schemeClr>
            </a:outerShdw>
          </a:effectLst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"/>
        <a:defRPr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630936" indent="-274320" algn="l" rtl="0" eaLnBrk="1" latinLnBrk="0" hangingPunct="1">
        <a:spcBef>
          <a:spcPct val="20000"/>
        </a:spcBef>
        <a:buClr>
          <a:schemeClr val="accent2"/>
        </a:buClr>
        <a:buFont typeface="Wingdings 2"/>
        <a:buChar char=""/>
        <a:defRPr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23544" indent="-274320" algn="l" rtl="0" eaLnBrk="1" latinLnBrk="0" hangingPunct="1">
        <a:spcBef>
          <a:spcPct val="20000"/>
        </a:spcBef>
        <a:buClr>
          <a:schemeClr val="accent3"/>
        </a:buClr>
        <a:buFont typeface="Wingdings 2"/>
        <a:buChar char="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28600" algn="l" rtl="0" eaLnBrk="1" latinLnBrk="0" hangingPunct="1">
        <a:spcBef>
          <a:spcPct val="20000"/>
        </a:spcBef>
        <a:buClr>
          <a:schemeClr val="accent4"/>
        </a:buClr>
        <a:buFont typeface="Wingdings 2"/>
        <a:buChar char=""/>
        <a:defRPr sz="2200" kern="1200">
          <a:solidFill>
            <a:schemeClr val="tx1"/>
          </a:solidFill>
          <a:latin typeface="+mn-lt"/>
          <a:ea typeface="+mn-ea"/>
          <a:cs typeface="+mn-cs"/>
        </a:defRPr>
      </a:lvl4pPr>
      <a:lvl5pPr marL="1426464" indent="-228600" algn="l" rtl="0" eaLnBrk="1" latinLnBrk="0" hangingPunct="1">
        <a:spcBef>
          <a:spcPct val="20000"/>
        </a:spcBef>
        <a:buClr>
          <a:schemeClr val="accent5"/>
        </a:buClr>
        <a:buFont typeface="Wingdings 2"/>
        <a:buChar char="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73352" indent="-228600" algn="l" rtl="0" eaLnBrk="1" latinLnBrk="0" hangingPunct="1">
        <a:spcBef>
          <a:spcPct val="20000"/>
        </a:spcBef>
        <a:buClr>
          <a:schemeClr val="accent6"/>
        </a:buClr>
        <a:buFont typeface="Wingdings 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11096" indent="-228600" algn="l" rtl="0" eaLnBrk="1" latinLnBrk="0" hangingPunct="1">
        <a:spcBef>
          <a:spcPct val="20000"/>
        </a:spcBef>
        <a:buClr>
          <a:schemeClr val="tx2"/>
        </a:buClr>
        <a:buFont typeface="Wingdings 2"/>
        <a:buChar char="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21408" indent="-182880" algn="l" rtl="0" eaLnBrk="1" latinLnBrk="0" hangingPunct="1">
        <a:spcBef>
          <a:spcPct val="20000"/>
        </a:spcBef>
        <a:buClr>
          <a:schemeClr val="tx2"/>
        </a:buClr>
        <a:buFont typeface="Wingdings 2"/>
        <a:buChar char="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22576" indent="-182880" algn="l" rtl="0" eaLnBrk="1" latinLnBrk="0" hangingPunct="1">
        <a:spcBef>
          <a:spcPct val="20000"/>
        </a:spcBef>
        <a:buClr>
          <a:schemeClr val="tx2"/>
        </a:buClr>
        <a:buFont typeface="Wingdings 2"/>
        <a:buChar char="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hangingPunct="1">
        <a:defRPr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tif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jpeg"/><Relationship Id="rId4" Type="http://schemas.openxmlformats.org/officeDocument/2006/relationships/image" Target="../media/image8.jpe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tiff"/><Relationship Id="rId2" Type="http://schemas.openxmlformats.org/officeDocument/2006/relationships/image" Target="../media/image10.tiff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slideLayout" Target="../slideLayouts/slideLayout2.xml"/><Relationship Id="rId1" Type="http://schemas.openxmlformats.org/officeDocument/2006/relationships/video" Target="file:///C:\Users\Julia\Documents\LHI%20Summer%20Research%20Scholars%20Program\Videos\7-29-10%20Pilot%203%20(6%20days%20after%20plating)\MD-Experiment-0011_t001c5.AVI" TargetMode="Externa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eg"/><Relationship Id="rId3" Type="http://schemas.openxmlformats.org/officeDocument/2006/relationships/image" Target="../media/image17.tiff"/><Relationship Id="rId7" Type="http://schemas.openxmlformats.org/officeDocument/2006/relationships/image" Target="../media/image21.tiff"/><Relationship Id="rId2" Type="http://schemas.openxmlformats.org/officeDocument/2006/relationships/image" Target="../media/image16.tif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tiff"/><Relationship Id="rId5" Type="http://schemas.openxmlformats.org/officeDocument/2006/relationships/image" Target="../media/image19.tiff"/><Relationship Id="rId10" Type="http://schemas.openxmlformats.org/officeDocument/2006/relationships/image" Target="../media/image24.jpeg"/><Relationship Id="rId4" Type="http://schemas.openxmlformats.org/officeDocument/2006/relationships/image" Target="../media/image18.tiff"/><Relationship Id="rId9" Type="http://schemas.openxmlformats.org/officeDocument/2006/relationships/image" Target="../media/image23.jpe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tiff"/><Relationship Id="rId2" Type="http://schemas.openxmlformats.org/officeDocument/2006/relationships/image" Target="../media/image3.tif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tiff"/><Relationship Id="rId2" Type="http://schemas.openxmlformats.org/officeDocument/2006/relationships/image" Target="../media/image5.tiff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057400" y="4648200"/>
            <a:ext cx="5105400" cy="121920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 fontScale="92500" lnSpcReduction="20000"/>
          </a:bodyPr>
          <a:lstStyle/>
          <a:p>
            <a:pPr algn="ctr"/>
            <a:r>
              <a:rPr lang="en-US" sz="2800" b="1" dirty="0" smtClean="0">
                <a:latin typeface="Arial" pitchFamily="34" charset="0"/>
                <a:cs typeface="Arial" pitchFamily="34" charset="0"/>
              </a:rPr>
              <a:t>Bo Sun</a:t>
            </a:r>
          </a:p>
          <a:p>
            <a:pPr algn="ctr"/>
            <a:r>
              <a:rPr lang="en-US" sz="2800" b="1" dirty="0" smtClean="0">
                <a:latin typeface="Arial" pitchFamily="34" charset="0"/>
                <a:cs typeface="Arial" pitchFamily="34" charset="0"/>
              </a:rPr>
              <a:t>Wayzata High School</a:t>
            </a:r>
          </a:p>
          <a:p>
            <a:pPr algn="ctr"/>
            <a:r>
              <a:rPr lang="en-US" sz="2800" b="1" dirty="0" smtClean="0">
                <a:latin typeface="Arial" pitchFamily="34" charset="0"/>
                <a:cs typeface="Arial" pitchFamily="34" charset="0"/>
              </a:rPr>
              <a:t>March 19, 2011</a:t>
            </a:r>
          </a:p>
        </p:txBody>
      </p:sp>
      <p:sp>
        <p:nvSpPr>
          <p:cNvPr id="4" name="Title 1"/>
          <p:cNvSpPr txBox="1">
            <a:spLocks noGrp="1"/>
          </p:cNvSpPr>
          <p:nvPr>
            <p:ph type="ctrTitle"/>
          </p:nvPr>
        </p:nvSpPr>
        <p:spPr>
          <a:xfrm>
            <a:off x="457200" y="1752600"/>
            <a:ext cx="8229600" cy="29718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 fontScale="9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strike="noStrike" kern="1200" cap="none" spc="0" normalizeH="0" baseline="0" noProof="0" dirty="0" smtClean="0">
                <a:ln w="500">
                  <a:solidFill>
                    <a:schemeClr val="tx2">
                      <a:shade val="20000"/>
                      <a:satMod val="350000"/>
                    </a:schemeClr>
                  </a:solidFill>
                </a:ln>
                <a:solidFill>
                  <a:srgbClr val="FFFF00"/>
                </a:solidFill>
                <a:effectLst>
                  <a:outerShdw blurRad="30000" dist="30000" dir="2700000" algn="tl" rotWithShape="0">
                    <a:schemeClr val="bg2">
                      <a:shade val="45000"/>
                      <a:satMod val="150000"/>
                      <a:alpha val="90000"/>
                    </a:schemeClr>
                  </a:outerShdw>
                </a:effectLst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Establishment</a:t>
            </a:r>
            <a:r>
              <a:rPr kumimoji="0" lang="en-US" sz="4400" b="1" i="0" strike="noStrike" kern="1200" cap="none" spc="0" normalizeH="0" noProof="0" dirty="0" smtClean="0">
                <a:ln w="500">
                  <a:solidFill>
                    <a:schemeClr val="tx2">
                      <a:shade val="20000"/>
                      <a:satMod val="350000"/>
                    </a:schemeClr>
                  </a:solidFill>
                </a:ln>
                <a:solidFill>
                  <a:srgbClr val="FFFF00"/>
                </a:solidFill>
                <a:effectLst>
                  <a:outerShdw blurRad="30000" dist="30000" dir="2700000" algn="tl" rotWithShape="0">
                    <a:schemeClr val="bg2">
                      <a:shade val="45000"/>
                      <a:satMod val="150000"/>
                      <a:alpha val="90000"/>
                    </a:schemeClr>
                  </a:outerShdw>
                </a:effectLst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of long-term cultures of newt cardiomyocytes: </a:t>
            </a:r>
            <a:br>
              <a:rPr kumimoji="0" lang="en-US" sz="4400" b="1" i="0" strike="noStrike" kern="1200" cap="none" spc="0" normalizeH="0" noProof="0" dirty="0" smtClean="0">
                <a:ln w="500">
                  <a:solidFill>
                    <a:schemeClr val="tx2">
                      <a:shade val="20000"/>
                      <a:satMod val="350000"/>
                    </a:schemeClr>
                  </a:solidFill>
                </a:ln>
                <a:solidFill>
                  <a:srgbClr val="FFFF00"/>
                </a:solidFill>
                <a:effectLst>
                  <a:outerShdw blurRad="30000" dist="30000" dir="2700000" algn="tl" rotWithShape="0">
                    <a:schemeClr val="bg2">
                      <a:shade val="45000"/>
                      <a:satMod val="150000"/>
                      <a:alpha val="90000"/>
                    </a:schemeClr>
                  </a:outerShdw>
                </a:effectLst>
                <a:uLnTx/>
                <a:uFillTx/>
                <a:latin typeface="Arial" pitchFamily="34" charset="0"/>
                <a:ea typeface="+mj-ea"/>
                <a:cs typeface="Arial" pitchFamily="34" charset="0"/>
              </a:rPr>
            </a:br>
            <a:r>
              <a:rPr kumimoji="0" lang="en-US" sz="4400" b="1" i="0" strike="noStrike" kern="1200" cap="none" spc="0" normalizeH="0" noProof="0" dirty="0" smtClean="0">
                <a:ln w="500">
                  <a:solidFill>
                    <a:schemeClr val="tx2">
                      <a:shade val="20000"/>
                      <a:satMod val="350000"/>
                    </a:schemeClr>
                  </a:solidFill>
                </a:ln>
                <a:solidFill>
                  <a:srgbClr val="FFFF00"/>
                </a:solidFill>
                <a:effectLst>
                  <a:outerShdw blurRad="30000" dist="30000" dir="2700000" algn="tl" rotWithShape="0">
                    <a:schemeClr val="bg2">
                      <a:shade val="45000"/>
                      <a:satMod val="150000"/>
                      <a:alpha val="90000"/>
                    </a:schemeClr>
                  </a:outerShdw>
                </a:effectLst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an </a:t>
            </a:r>
            <a:r>
              <a:rPr kumimoji="0" lang="en-US" sz="4400" b="1" i="1" strike="noStrike" kern="1200" cap="none" spc="0" normalizeH="0" noProof="0" dirty="0" smtClean="0">
                <a:ln w="500">
                  <a:solidFill>
                    <a:schemeClr val="tx2">
                      <a:shade val="20000"/>
                      <a:satMod val="350000"/>
                    </a:schemeClr>
                  </a:solidFill>
                </a:ln>
                <a:solidFill>
                  <a:srgbClr val="FFFF00"/>
                </a:solidFill>
                <a:effectLst>
                  <a:outerShdw blurRad="30000" dist="30000" dir="2700000" algn="tl" rotWithShape="0">
                    <a:schemeClr val="bg2">
                      <a:shade val="45000"/>
                      <a:satMod val="150000"/>
                      <a:alpha val="90000"/>
                    </a:schemeClr>
                  </a:outerShdw>
                </a:effectLst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in vitro </a:t>
            </a:r>
            <a:r>
              <a:rPr kumimoji="0" lang="en-US" sz="4400" b="1" strike="noStrike" kern="1200" cap="none" spc="0" normalizeH="0" noProof="0" dirty="0" smtClean="0">
                <a:ln w="500">
                  <a:solidFill>
                    <a:schemeClr val="tx2">
                      <a:shade val="20000"/>
                      <a:satMod val="350000"/>
                    </a:schemeClr>
                  </a:solidFill>
                </a:ln>
                <a:solidFill>
                  <a:srgbClr val="FFFF00"/>
                </a:solidFill>
                <a:effectLst>
                  <a:outerShdw blurRad="30000" dist="30000" dir="2700000" algn="tl" rotWithShape="0">
                    <a:schemeClr val="bg2">
                      <a:shade val="45000"/>
                      <a:satMod val="150000"/>
                      <a:alpha val="90000"/>
                    </a:schemeClr>
                  </a:outerShdw>
                </a:effectLst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model for heart regeneration</a:t>
            </a:r>
            <a:endParaRPr kumimoji="0" lang="en-US" sz="4400" b="1" i="0" strike="noStrike" kern="1200" cap="none" spc="0" normalizeH="0" baseline="0" noProof="0" dirty="0">
              <a:ln w="500">
                <a:solidFill>
                  <a:schemeClr val="tx2">
                    <a:shade val="20000"/>
                    <a:satMod val="350000"/>
                  </a:schemeClr>
                </a:solidFill>
              </a:ln>
              <a:solidFill>
                <a:srgbClr val="FFFF00"/>
              </a:solidFill>
              <a:effectLst>
                <a:outerShdw blurRad="30000" dist="30000" dir="2700000" algn="tl" rotWithShape="0">
                  <a:schemeClr val="bg2">
                    <a:shade val="45000"/>
                    <a:satMod val="150000"/>
                    <a:alpha val="90000"/>
                  </a:schemeClr>
                </a:outerShdw>
              </a:effectLst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algn="ctr"/>
            <a:r>
              <a:rPr lang="en-US" dirty="0" smtClean="0">
                <a:latin typeface="Arial" pitchFamily="34" charset="0"/>
                <a:cs typeface="Arial" pitchFamily="34" charset="0"/>
              </a:rPr>
              <a:t>Pilot Study #2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914400" y="6400800"/>
            <a:ext cx="2895600" cy="36933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US" b="1" dirty="0" smtClean="0">
                <a:latin typeface="Arial" pitchFamily="34" charset="0"/>
                <a:cs typeface="Arial" pitchFamily="34" charset="0"/>
              </a:rPr>
              <a:t>24 hours after isolation</a:t>
            </a:r>
          </a:p>
        </p:txBody>
      </p:sp>
      <p:sp>
        <p:nvSpPr>
          <p:cNvPr id="9" name="Rectangle 8"/>
          <p:cNvSpPr/>
          <p:nvPr/>
        </p:nvSpPr>
        <p:spPr>
          <a:xfrm>
            <a:off x="5105400" y="5410200"/>
            <a:ext cx="3505200" cy="36933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US" b="1" dirty="0" smtClean="0">
                <a:latin typeface="Arial" pitchFamily="34" charset="0"/>
                <a:cs typeface="Arial" pitchFamily="34" charset="0"/>
              </a:rPr>
              <a:t>Hematoxylin &amp; eosin staining</a:t>
            </a:r>
          </a:p>
        </p:txBody>
      </p:sp>
      <p:pic>
        <p:nvPicPr>
          <p:cNvPr id="10" name="Picture 9" descr="SNAP-160241-0003.TIF"/>
          <p:cNvPicPr>
            <a:picLocks noChangeAspect="1"/>
          </p:cNvPicPr>
          <p:nvPr/>
        </p:nvPicPr>
        <p:blipFill>
          <a:blip r:embed="rId3" cstate="print">
            <a:lum contrast="30000"/>
          </a:blip>
          <a:stretch>
            <a:fillRect/>
          </a:stretch>
        </p:blipFill>
        <p:spPr>
          <a:xfrm>
            <a:off x="4567897" y="2133600"/>
            <a:ext cx="4271303" cy="32004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1" name="Picture 10" descr="SNAP-110453-0003.JPG"/>
          <p:cNvPicPr>
            <a:picLocks noChangeAspect="1"/>
          </p:cNvPicPr>
          <p:nvPr/>
        </p:nvPicPr>
        <p:blipFill>
          <a:blip r:embed="rId4" cstate="print"/>
          <a:srcRect t="20833" r="15012" b="2778"/>
          <a:stretch>
            <a:fillRect/>
          </a:stretch>
        </p:blipFill>
        <p:spPr>
          <a:xfrm>
            <a:off x="457200" y="1143000"/>
            <a:ext cx="3733800" cy="25146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2" name="Picture 11" descr="SNAP-110156-0002.JPG"/>
          <p:cNvPicPr>
            <a:picLocks noChangeAspect="1"/>
          </p:cNvPicPr>
          <p:nvPr/>
        </p:nvPicPr>
        <p:blipFill>
          <a:blip r:embed="rId5" cstate="print"/>
          <a:srcRect l="1734" t="20834" r="13277"/>
          <a:stretch>
            <a:fillRect/>
          </a:stretch>
        </p:blipFill>
        <p:spPr>
          <a:xfrm>
            <a:off x="457200" y="3733800"/>
            <a:ext cx="3733800" cy="260604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algn="ctr"/>
            <a:r>
              <a:rPr lang="en-US" dirty="0" smtClean="0">
                <a:latin typeface="Arial" pitchFamily="34" charset="0"/>
                <a:cs typeface="Arial" pitchFamily="34" charset="0"/>
              </a:rPr>
              <a:t>Pilot Study #3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449580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en-US" b="1" dirty="0" smtClean="0">
                <a:latin typeface="Arial" pitchFamily="34" charset="0"/>
                <a:cs typeface="Arial" pitchFamily="34" charset="0"/>
              </a:rPr>
              <a:t>8 hours</a:t>
            </a:r>
          </a:p>
          <a:p>
            <a:endParaRPr lang="en-US" b="1" dirty="0" smtClean="0">
              <a:latin typeface="Arial" pitchFamily="34" charset="0"/>
              <a:cs typeface="Arial" pitchFamily="34" charset="0"/>
            </a:endParaRPr>
          </a:p>
          <a:p>
            <a:r>
              <a:rPr lang="en-US" b="1" dirty="0" smtClean="0">
                <a:latin typeface="Arial" pitchFamily="34" charset="0"/>
                <a:cs typeface="Arial" pitchFamily="34" charset="0"/>
              </a:rPr>
              <a:t>139 days in culture</a:t>
            </a:r>
          </a:p>
          <a:p>
            <a:endParaRPr lang="en-US" b="1" dirty="0" smtClean="0">
              <a:latin typeface="Arial" pitchFamily="34" charset="0"/>
              <a:cs typeface="Arial" pitchFamily="34" charset="0"/>
            </a:endParaRPr>
          </a:p>
          <a:p>
            <a:r>
              <a:rPr lang="en-US" b="1" dirty="0" smtClean="0">
                <a:latin typeface="Arial" pitchFamily="34" charset="0"/>
                <a:cs typeface="Arial" pitchFamily="34" charset="0"/>
              </a:rPr>
              <a:t>7 passages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57400"/>
            <a:ext cx="8229600" cy="449580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en-US" b="1" dirty="0" smtClean="0">
                <a:latin typeface="Arial" pitchFamily="34" charset="0"/>
                <a:cs typeface="Arial" pitchFamily="34" charset="0"/>
              </a:rPr>
              <a:t>Tested 4 substrates: TC treated plastic, glass, poly-D-Lysine, </a:t>
            </a:r>
            <a:r>
              <a:rPr lang="en-US" b="1" u="sng" dirty="0" smtClean="0">
                <a:latin typeface="Arial" pitchFamily="34" charset="0"/>
                <a:cs typeface="Arial" pitchFamily="34" charset="0"/>
              </a:rPr>
              <a:t>Mouse laminin</a:t>
            </a:r>
          </a:p>
          <a:p>
            <a:endParaRPr lang="en-US" b="1" dirty="0" smtClean="0">
              <a:latin typeface="Arial" pitchFamily="34" charset="0"/>
              <a:cs typeface="Arial" pitchFamily="34" charset="0"/>
            </a:endParaRPr>
          </a:p>
          <a:p>
            <a:r>
              <a:rPr lang="en-US" b="1" dirty="0" smtClean="0">
                <a:latin typeface="Arial" pitchFamily="34" charset="0"/>
                <a:cs typeface="Arial" pitchFamily="34" charset="0"/>
              </a:rPr>
              <a:t>Frequency of medium change</a:t>
            </a:r>
          </a:p>
          <a:p>
            <a:endParaRPr lang="en-US" b="1" dirty="0" smtClean="0">
              <a:latin typeface="Arial" pitchFamily="34" charset="0"/>
              <a:cs typeface="Arial" pitchFamily="34" charset="0"/>
            </a:endParaRPr>
          </a:p>
          <a:p>
            <a:r>
              <a:rPr lang="en-US" b="1" dirty="0" smtClean="0">
                <a:latin typeface="Arial" pitchFamily="34" charset="0"/>
                <a:cs typeface="Arial" pitchFamily="34" charset="0"/>
              </a:rPr>
              <a:t>Best confluency</a:t>
            </a:r>
          </a:p>
        </p:txBody>
      </p:sp>
      <p:sp>
        <p:nvSpPr>
          <p:cNvPr id="4" name="Rectangle 3"/>
          <p:cNvSpPr/>
          <p:nvPr/>
        </p:nvSpPr>
        <p:spPr>
          <a:xfrm>
            <a:off x="609600" y="335340"/>
            <a:ext cx="7772400" cy="156966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US" sz="3200" b="1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Specific Aim 2: Establish the culture conditions for the long-term culture of newt cardiomyocytes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609600" y="2133600"/>
            <a:ext cx="8077200" cy="206210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US" sz="3200" b="1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Specific Aim 3: Identify characteristics of the long-term cell cultures with respect to cell morphology, proliferative capacity, and cell type-specific markers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114300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/>
          <a:p>
            <a:pPr algn="ctr"/>
            <a:r>
              <a:rPr lang="en-US" sz="3600" dirty="0" smtClean="0">
                <a:solidFill>
                  <a:srgbClr val="FFFF99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en-US" sz="3600" dirty="0" smtClean="0">
                <a:solidFill>
                  <a:srgbClr val="FFFF99"/>
                </a:solidFill>
                <a:latin typeface="Arial" pitchFamily="34" charset="0"/>
                <a:cs typeface="Arial" pitchFamily="34" charset="0"/>
              </a:rPr>
            </a:br>
            <a:r>
              <a:rPr lang="en-US" sz="3600" dirty="0" smtClean="0">
                <a:solidFill>
                  <a:srgbClr val="FFFF99"/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en-US" sz="3600" dirty="0" smtClean="0">
                <a:solidFill>
                  <a:srgbClr val="FFFF99"/>
                </a:solidFill>
                <a:latin typeface="Arial" pitchFamily="34" charset="0"/>
                <a:cs typeface="Arial" pitchFamily="34" charset="0"/>
              </a:rPr>
            </a:br>
            <a:r>
              <a:rPr lang="en-US" sz="3600" dirty="0" smtClean="0">
                <a:solidFill>
                  <a:srgbClr val="FFFF99"/>
                </a:solidFill>
                <a:latin typeface="Arial" pitchFamily="34" charset="0"/>
                <a:cs typeface="Arial" pitchFamily="34" charset="0"/>
              </a:rPr>
              <a:t>Primary Cultures of Newt Cardiomyocytes and Morphology</a:t>
            </a:r>
            <a:endParaRPr lang="en-US" sz="3600" dirty="0">
              <a:solidFill>
                <a:srgbClr val="FFFF99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7" name="Picture 6" descr="SNAP-110640-0010.TIF"/>
          <p:cNvPicPr>
            <a:picLocks noChangeAspect="1"/>
          </p:cNvPicPr>
          <p:nvPr/>
        </p:nvPicPr>
        <p:blipFill>
          <a:blip r:embed="rId2" cstate="print"/>
          <a:srcRect r="2177"/>
          <a:stretch>
            <a:fillRect/>
          </a:stretch>
        </p:blipFill>
        <p:spPr>
          <a:xfrm>
            <a:off x="838200" y="1221834"/>
            <a:ext cx="3581400" cy="27432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Picture 7" descr="SNAP-111026-0011.TIF"/>
          <p:cNvPicPr>
            <a:picLocks noChangeAspect="1"/>
          </p:cNvPicPr>
          <p:nvPr/>
        </p:nvPicPr>
        <p:blipFill>
          <a:blip r:embed="rId3" cstate="print"/>
          <a:srcRect r="2083"/>
          <a:stretch>
            <a:fillRect/>
          </a:stretch>
        </p:blipFill>
        <p:spPr>
          <a:xfrm>
            <a:off x="4495800" y="1221835"/>
            <a:ext cx="3581400" cy="274056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6082" name="Picture 5" descr="SNAP-102953-0001_(c1).TIF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38200" y="4038600"/>
            <a:ext cx="3604782" cy="274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46083" name="Picture 6" descr="SNAP-104901-0002_(c1).TIF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495800" y="4038600"/>
            <a:ext cx="3609474" cy="2743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D-Experiment-0011_t001c5.AVI">
            <a:hlinkClick r:id="" action="ppaction://media"/>
          </p:cNvPr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 cstate="print"/>
          <a:stretch>
            <a:fillRect/>
          </a:stretch>
        </p:blipFill>
        <p:spPr>
          <a:xfrm>
            <a:off x="914400" y="481012"/>
            <a:ext cx="7391400" cy="553878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6" name="Rectangle 5"/>
          <p:cNvSpPr/>
          <p:nvPr/>
        </p:nvSpPr>
        <p:spPr>
          <a:xfrm>
            <a:off x="3048000" y="6096000"/>
            <a:ext cx="3352800" cy="46166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US" sz="2400" b="1" dirty="0" smtClean="0">
                <a:latin typeface="Arial" pitchFamily="34" charset="0"/>
                <a:cs typeface="Arial" pitchFamily="34" charset="0"/>
              </a:rPr>
              <a:t>6 days after plating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>
                <p:cTn id="7" repeatCount="indefinite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114300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/>
          <a:p>
            <a:pPr algn="ctr"/>
            <a:r>
              <a:rPr lang="en-US" sz="4000" dirty="0" smtClean="0">
                <a:solidFill>
                  <a:srgbClr val="FFFF99"/>
                </a:solidFill>
                <a:latin typeface="Arial" pitchFamily="34" charset="0"/>
                <a:cs typeface="Arial" pitchFamily="34" charset="0"/>
              </a:rPr>
              <a:t>Cells in Cultures Proliferate</a:t>
            </a:r>
            <a:endParaRPr lang="en-US" sz="4000" dirty="0">
              <a:solidFill>
                <a:srgbClr val="FFFF99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Chart 3"/>
          <p:cNvPicPr>
            <a:picLocks noGrp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14400" y="1600200"/>
            <a:ext cx="7315200" cy="45169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60960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/>
          <a:p>
            <a:pPr algn="ctr"/>
            <a:r>
              <a:rPr lang="en-US" sz="3200" dirty="0" smtClean="0">
                <a:solidFill>
                  <a:srgbClr val="FFFF99"/>
                </a:solidFill>
                <a:latin typeface="Arial" pitchFamily="34" charset="0"/>
                <a:cs typeface="Arial" pitchFamily="34" charset="0"/>
              </a:rPr>
              <a:t>Cells in Culture Exhibit Cardiac Markers</a:t>
            </a:r>
            <a:endParaRPr lang="en-US" sz="3200" dirty="0">
              <a:solidFill>
                <a:srgbClr val="FFFF99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33" name="Group 32"/>
          <p:cNvGrpSpPr/>
          <p:nvPr/>
        </p:nvGrpSpPr>
        <p:grpSpPr>
          <a:xfrm>
            <a:off x="662848" y="990600"/>
            <a:ext cx="7642952" cy="5714999"/>
            <a:chOff x="2989109" y="4097867"/>
            <a:chExt cx="8734917" cy="7408333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grpSp>
          <p:nvGrpSpPr>
            <p:cNvPr id="34" name="Group 66"/>
            <p:cNvGrpSpPr/>
            <p:nvPr/>
          </p:nvGrpSpPr>
          <p:grpSpPr>
            <a:xfrm>
              <a:off x="2989109" y="4097867"/>
              <a:ext cx="8734917" cy="7408333"/>
              <a:chOff x="17309" y="-304348"/>
              <a:chExt cx="8734917" cy="7408333"/>
            </a:xfrm>
          </p:grpSpPr>
          <p:grpSp>
            <p:nvGrpSpPr>
              <p:cNvPr id="39" name="Group 21"/>
              <p:cNvGrpSpPr/>
              <p:nvPr/>
            </p:nvGrpSpPr>
            <p:grpSpPr>
              <a:xfrm>
                <a:off x="17309" y="-304348"/>
                <a:ext cx="8734917" cy="4930423"/>
                <a:chOff x="89043" y="1126067"/>
                <a:chExt cx="8734917" cy="4930423"/>
              </a:xfrm>
            </p:grpSpPr>
            <p:pic>
              <p:nvPicPr>
                <p:cNvPr id="44" name="Picture 43" descr="MyHC 1-200.3_(DsRed+DAPI).TIF"/>
                <p:cNvPicPr>
                  <a:picLocks noChangeAspect="1"/>
                </p:cNvPicPr>
                <p:nvPr/>
              </p:nvPicPr>
              <p:blipFill>
                <a:blip r:embed="rId2" cstate="print"/>
                <a:stretch>
                  <a:fillRect/>
                </a:stretch>
              </p:blipFill>
              <p:spPr>
                <a:xfrm>
                  <a:off x="6172200" y="3962400"/>
                  <a:ext cx="2651760" cy="1986908"/>
                </a:xfrm>
                <a:prstGeom prst="rect">
                  <a:avLst/>
                </a:prstGeom>
              </p:spPr>
            </p:pic>
            <p:pic>
              <p:nvPicPr>
                <p:cNvPr id="45" name="Picture 44" descr="MD-Experiment-0005_(c3+c4).TIF"/>
                <p:cNvPicPr>
                  <a:picLocks noChangeAspect="1"/>
                </p:cNvPicPr>
                <p:nvPr/>
              </p:nvPicPr>
              <p:blipFill>
                <a:blip r:embed="rId3" cstate="print"/>
                <a:stretch>
                  <a:fillRect/>
                </a:stretch>
              </p:blipFill>
              <p:spPr>
                <a:xfrm>
                  <a:off x="6172200" y="1524000"/>
                  <a:ext cx="2651760" cy="1986913"/>
                </a:xfrm>
                <a:prstGeom prst="rect">
                  <a:avLst/>
                </a:prstGeom>
              </p:spPr>
            </p:pic>
            <p:grpSp>
              <p:nvGrpSpPr>
                <p:cNvPr id="46" name="Group 20"/>
                <p:cNvGrpSpPr/>
                <p:nvPr/>
              </p:nvGrpSpPr>
              <p:grpSpPr>
                <a:xfrm>
                  <a:off x="89043" y="1126067"/>
                  <a:ext cx="8445357" cy="4930423"/>
                  <a:chOff x="89043" y="1126067"/>
                  <a:chExt cx="8445357" cy="4930423"/>
                </a:xfrm>
              </p:grpSpPr>
              <p:pic>
                <p:nvPicPr>
                  <p:cNvPr id="47" name="Picture 46" descr="MyHC 1-200.3_DAPI.TIF"/>
                  <p:cNvPicPr>
                    <a:picLocks noChangeAspect="1"/>
                  </p:cNvPicPr>
                  <p:nvPr/>
                </p:nvPicPr>
                <p:blipFill>
                  <a:blip r:embed="rId4" cstate="print"/>
                  <a:stretch>
                    <a:fillRect/>
                  </a:stretch>
                </p:blipFill>
                <p:spPr>
                  <a:xfrm>
                    <a:off x="838200" y="3962400"/>
                    <a:ext cx="2651760" cy="1986908"/>
                  </a:xfrm>
                  <a:prstGeom prst="rect">
                    <a:avLst/>
                  </a:prstGeom>
                </p:spPr>
              </p:pic>
              <p:pic>
                <p:nvPicPr>
                  <p:cNvPr id="48" name="Picture 47" descr="MyHC 1-200.3_DsRed.TIF"/>
                  <p:cNvPicPr>
                    <a:picLocks noChangeAspect="1"/>
                  </p:cNvPicPr>
                  <p:nvPr/>
                </p:nvPicPr>
                <p:blipFill>
                  <a:blip r:embed="rId5" cstate="print"/>
                  <a:stretch>
                    <a:fillRect/>
                  </a:stretch>
                </p:blipFill>
                <p:spPr>
                  <a:xfrm>
                    <a:off x="3505200" y="3962400"/>
                    <a:ext cx="2651760" cy="1986908"/>
                  </a:xfrm>
                  <a:prstGeom prst="rect">
                    <a:avLst/>
                  </a:prstGeom>
                </p:spPr>
              </p:pic>
              <p:pic>
                <p:nvPicPr>
                  <p:cNvPr id="49" name="Picture 48" descr="MD-Experiment-0005_c3.TIF"/>
                  <p:cNvPicPr>
                    <a:picLocks noChangeAspect="1"/>
                  </p:cNvPicPr>
                  <p:nvPr/>
                </p:nvPicPr>
                <p:blipFill>
                  <a:blip r:embed="rId6" cstate="print"/>
                  <a:stretch>
                    <a:fillRect/>
                  </a:stretch>
                </p:blipFill>
                <p:spPr>
                  <a:xfrm>
                    <a:off x="838200" y="1524000"/>
                    <a:ext cx="2651760" cy="1986913"/>
                  </a:xfrm>
                  <a:prstGeom prst="rect">
                    <a:avLst/>
                  </a:prstGeom>
                </p:spPr>
              </p:pic>
              <p:pic>
                <p:nvPicPr>
                  <p:cNvPr id="50" name="Picture 9" descr="MD-Experiment-0005_c4.TIF"/>
                  <p:cNvPicPr>
                    <a:picLocks noChangeAspect="1"/>
                  </p:cNvPicPr>
                  <p:nvPr/>
                </p:nvPicPr>
                <p:blipFill>
                  <a:blip r:embed="rId7" cstate="print"/>
                  <a:stretch>
                    <a:fillRect/>
                  </a:stretch>
                </p:blipFill>
                <p:spPr>
                  <a:xfrm>
                    <a:off x="3505198" y="1524000"/>
                    <a:ext cx="2651760" cy="1986913"/>
                  </a:xfrm>
                  <a:prstGeom prst="rect">
                    <a:avLst/>
                  </a:prstGeom>
                </p:spPr>
              </p:pic>
              <p:sp>
                <p:nvSpPr>
                  <p:cNvPr id="51" name="TextBox 50"/>
                  <p:cNvSpPr txBox="1"/>
                  <p:nvPr/>
                </p:nvSpPr>
                <p:spPr>
                  <a:xfrm>
                    <a:off x="1905000" y="1126067"/>
                    <a:ext cx="685800" cy="478764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US" sz="1800" b="1" dirty="0" smtClean="0">
                        <a:latin typeface="Arial" pitchFamily="34" charset="0"/>
                        <a:cs typeface="Arial" pitchFamily="34" charset="0"/>
                      </a:rPr>
                      <a:t>PI</a:t>
                    </a:r>
                    <a:endParaRPr lang="en-US" sz="1800" b="1" dirty="0"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52" name="TextBox 51"/>
                  <p:cNvSpPr txBox="1"/>
                  <p:nvPr/>
                </p:nvSpPr>
                <p:spPr>
                  <a:xfrm>
                    <a:off x="4343400" y="1126067"/>
                    <a:ext cx="990600" cy="478764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US" sz="1800" b="1" dirty="0" smtClean="0">
                        <a:latin typeface="Arial" pitchFamily="34" charset="0"/>
                        <a:cs typeface="Arial" pitchFamily="34" charset="0"/>
                      </a:rPr>
                      <a:t>MyHC</a:t>
                    </a:r>
                    <a:endParaRPr lang="en-US" sz="1800" b="1" dirty="0"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53" name="TextBox 52"/>
                  <p:cNvSpPr txBox="1"/>
                  <p:nvPr/>
                </p:nvSpPr>
                <p:spPr>
                  <a:xfrm>
                    <a:off x="6934199" y="1126067"/>
                    <a:ext cx="1600201" cy="478764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US" sz="1800" b="1" dirty="0" smtClean="0">
                        <a:latin typeface="Arial" pitchFamily="34" charset="0"/>
                        <a:cs typeface="Arial" pitchFamily="34" charset="0"/>
                      </a:rPr>
                      <a:t>Merged</a:t>
                    </a:r>
                    <a:endParaRPr lang="en-US" sz="1800" b="1" dirty="0"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54" name="TextBox 53"/>
                  <p:cNvSpPr txBox="1"/>
                  <p:nvPr/>
                </p:nvSpPr>
                <p:spPr>
                  <a:xfrm>
                    <a:off x="1676400" y="3595511"/>
                    <a:ext cx="990600" cy="478764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US" sz="1800" b="1" dirty="0" smtClean="0">
                        <a:latin typeface="Arial" pitchFamily="34" charset="0"/>
                        <a:cs typeface="Arial" pitchFamily="34" charset="0"/>
                      </a:rPr>
                      <a:t>DAPI</a:t>
                    </a:r>
                    <a:endParaRPr lang="en-US" sz="1800" b="1" dirty="0"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55" name="TextBox 54"/>
                  <p:cNvSpPr txBox="1"/>
                  <p:nvPr/>
                </p:nvSpPr>
                <p:spPr>
                  <a:xfrm>
                    <a:off x="4343400" y="3595511"/>
                    <a:ext cx="1143000" cy="478764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US" sz="1800" b="1" dirty="0" smtClean="0">
                        <a:latin typeface="Arial" pitchFamily="34" charset="0"/>
                        <a:cs typeface="Arial" pitchFamily="34" charset="0"/>
                      </a:rPr>
                      <a:t>MyHC</a:t>
                    </a:r>
                    <a:endParaRPr lang="en-US" sz="1800" b="1" dirty="0"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56" name="TextBox 55"/>
                  <p:cNvSpPr txBox="1"/>
                  <p:nvPr/>
                </p:nvSpPr>
                <p:spPr>
                  <a:xfrm>
                    <a:off x="6934199" y="3595511"/>
                    <a:ext cx="1371600" cy="478764"/>
                  </a:xfrm>
                  <a:prstGeom prst="rect">
                    <a:avLst/>
                  </a:prstGeom>
                  <a:noFill/>
                </p:spPr>
                <p:txBody>
                  <a:bodyPr wrap="square" rtlCol="0">
                    <a:spAutoFit/>
                  </a:bodyPr>
                  <a:lstStyle/>
                  <a:p>
                    <a:r>
                      <a:rPr lang="en-US" sz="1800" b="1" dirty="0" smtClean="0">
                        <a:latin typeface="Arial" pitchFamily="34" charset="0"/>
                        <a:cs typeface="Arial" pitchFamily="34" charset="0"/>
                      </a:rPr>
                      <a:t>Merged</a:t>
                    </a:r>
                    <a:endParaRPr lang="en-US" sz="1800" b="1" dirty="0"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57" name="TextBox 56"/>
                  <p:cNvSpPr txBox="1"/>
                  <p:nvPr/>
                </p:nvSpPr>
                <p:spPr>
                  <a:xfrm>
                    <a:off x="89043" y="1140178"/>
                    <a:ext cx="844199" cy="2652889"/>
                  </a:xfrm>
                  <a:prstGeom prst="rect">
                    <a:avLst/>
                  </a:prstGeom>
                  <a:noFill/>
                </p:spPr>
                <p:txBody>
                  <a:bodyPr vert="vert270" wrap="square" rtlCol="0">
                    <a:spAutoFit/>
                  </a:bodyPr>
                  <a:lstStyle/>
                  <a:p>
                    <a:pPr algn="ctr"/>
                    <a:r>
                      <a:rPr lang="en-US" sz="1800" b="1" dirty="0" smtClean="0">
                        <a:latin typeface="Arial" pitchFamily="34" charset="0"/>
                        <a:cs typeface="Arial" pitchFamily="34" charset="0"/>
                      </a:rPr>
                      <a:t>11 days after plating</a:t>
                    </a:r>
                    <a:endParaRPr lang="en-US" sz="1800" b="1" dirty="0"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  <p:sp>
                <p:nvSpPr>
                  <p:cNvPr id="58" name="TextBox 57"/>
                  <p:cNvSpPr txBox="1"/>
                  <p:nvPr/>
                </p:nvSpPr>
                <p:spPr>
                  <a:xfrm>
                    <a:off x="89043" y="3694289"/>
                    <a:ext cx="844199" cy="2362201"/>
                  </a:xfrm>
                  <a:prstGeom prst="rect">
                    <a:avLst/>
                  </a:prstGeom>
                  <a:noFill/>
                </p:spPr>
                <p:txBody>
                  <a:bodyPr vert="vert270" wrap="square" rtlCol="0">
                    <a:spAutoFit/>
                  </a:bodyPr>
                  <a:lstStyle/>
                  <a:p>
                    <a:pPr algn="ctr"/>
                    <a:r>
                      <a:rPr lang="en-US" sz="1800" b="1" dirty="0" smtClean="0">
                        <a:latin typeface="Arial" pitchFamily="34" charset="0"/>
                        <a:cs typeface="Arial" pitchFamily="34" charset="0"/>
                      </a:rPr>
                      <a:t>48 days after plating</a:t>
                    </a:r>
                    <a:endParaRPr lang="en-US" sz="1800" b="1" dirty="0">
                      <a:latin typeface="Arial" pitchFamily="34" charset="0"/>
                      <a:cs typeface="Arial" pitchFamily="34" charset="0"/>
                    </a:endParaRPr>
                  </a:p>
                </p:txBody>
              </p:sp>
            </p:grpSp>
          </p:grpSp>
          <p:sp>
            <p:nvSpPr>
              <p:cNvPr id="40" name="TextBox 39"/>
              <p:cNvSpPr txBox="1"/>
              <p:nvPr/>
            </p:nvSpPr>
            <p:spPr>
              <a:xfrm>
                <a:off x="17309" y="4741784"/>
                <a:ext cx="844199" cy="2362201"/>
              </a:xfrm>
              <a:prstGeom prst="rect">
                <a:avLst/>
              </a:prstGeom>
              <a:noFill/>
            </p:spPr>
            <p:txBody>
              <a:bodyPr vert="vert270" wrap="square" rtlCol="0">
                <a:spAutoFit/>
              </a:bodyPr>
              <a:lstStyle/>
              <a:p>
                <a:pPr algn="ctr"/>
                <a:r>
                  <a:rPr lang="en-US" sz="1800" b="1" dirty="0" smtClean="0">
                    <a:latin typeface="Arial" pitchFamily="34" charset="0"/>
                    <a:cs typeface="Arial" pitchFamily="34" charset="0"/>
                  </a:rPr>
                  <a:t>112 days after plating</a:t>
                </a:r>
                <a:endParaRPr lang="en-US" sz="1800" b="1" dirty="0">
                  <a:latin typeface="Arial" pitchFamily="34" charset="0"/>
                  <a:cs typeface="Arial" pitchFamily="34" charset="0"/>
                </a:endParaRPr>
              </a:p>
            </p:txBody>
          </p:sp>
          <p:pic>
            <p:nvPicPr>
              <p:cNvPr id="41" name="Picture 40" descr="1 hr MyHC 2_(c3+c5).JPG"/>
              <p:cNvPicPr>
                <a:picLocks noChangeAspect="1"/>
              </p:cNvPicPr>
              <p:nvPr/>
            </p:nvPicPr>
            <p:blipFill>
              <a:blip r:embed="rId8" cstate="print"/>
              <a:stretch>
                <a:fillRect/>
              </a:stretch>
            </p:blipFill>
            <p:spPr>
              <a:xfrm>
                <a:off x="6098018" y="4967337"/>
                <a:ext cx="2648208" cy="1984248"/>
              </a:xfrm>
              <a:prstGeom prst="rect">
                <a:avLst/>
              </a:prstGeom>
            </p:spPr>
          </p:pic>
          <p:pic>
            <p:nvPicPr>
              <p:cNvPr id="42" name="Picture 41" descr="1 hr MyHC 2_c3.JPG"/>
              <p:cNvPicPr>
                <a:picLocks noChangeAspect="1"/>
              </p:cNvPicPr>
              <p:nvPr/>
            </p:nvPicPr>
            <p:blipFill>
              <a:blip r:embed="rId9" cstate="print"/>
              <a:stretch>
                <a:fillRect/>
              </a:stretch>
            </p:blipFill>
            <p:spPr>
              <a:xfrm>
                <a:off x="3429001" y="4967337"/>
                <a:ext cx="2648208" cy="1984248"/>
              </a:xfrm>
              <a:prstGeom prst="rect">
                <a:avLst/>
              </a:prstGeom>
            </p:spPr>
          </p:pic>
          <p:pic>
            <p:nvPicPr>
              <p:cNvPr id="43" name="Picture 42" descr="1 hr MyHC 2_c5.JPG"/>
              <p:cNvPicPr>
                <a:picLocks noChangeAspect="1"/>
              </p:cNvPicPr>
              <p:nvPr/>
            </p:nvPicPr>
            <p:blipFill>
              <a:blip r:embed="rId10" cstate="print"/>
              <a:stretch>
                <a:fillRect/>
              </a:stretch>
            </p:blipFill>
            <p:spPr>
              <a:xfrm>
                <a:off x="762001" y="4967337"/>
                <a:ext cx="2648208" cy="1984248"/>
              </a:xfrm>
              <a:prstGeom prst="rect">
                <a:avLst/>
              </a:prstGeom>
            </p:spPr>
          </p:pic>
        </p:grpSp>
        <p:grpSp>
          <p:nvGrpSpPr>
            <p:cNvPr id="35" name="Group 25"/>
            <p:cNvGrpSpPr/>
            <p:nvPr/>
          </p:nvGrpSpPr>
          <p:grpSpPr>
            <a:xfrm>
              <a:off x="4572000" y="9017380"/>
              <a:ext cx="6629400" cy="478764"/>
              <a:chOff x="4572000" y="9017380"/>
              <a:chExt cx="6629400" cy="478764"/>
            </a:xfrm>
          </p:grpSpPr>
          <p:sp>
            <p:nvSpPr>
              <p:cNvPr id="36" name="TextBox 35"/>
              <p:cNvSpPr txBox="1"/>
              <p:nvPr/>
            </p:nvSpPr>
            <p:spPr>
              <a:xfrm>
                <a:off x="4572000" y="9017380"/>
                <a:ext cx="990600" cy="4787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800" b="1" dirty="0" smtClean="0">
                    <a:latin typeface="Arial" pitchFamily="34" charset="0"/>
                    <a:cs typeface="Arial" pitchFamily="34" charset="0"/>
                  </a:rPr>
                  <a:t>DAPI</a:t>
                </a:r>
                <a:endParaRPr lang="en-US" sz="1800" b="1" dirty="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7" name="TextBox 36"/>
              <p:cNvSpPr txBox="1"/>
              <p:nvPr/>
            </p:nvSpPr>
            <p:spPr>
              <a:xfrm>
                <a:off x="7239000" y="9017380"/>
                <a:ext cx="1143000" cy="4787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800" b="1" dirty="0" smtClean="0">
                    <a:latin typeface="Arial" pitchFamily="34" charset="0"/>
                    <a:cs typeface="Arial" pitchFamily="34" charset="0"/>
                  </a:rPr>
                  <a:t>MyHC</a:t>
                </a:r>
                <a:endParaRPr lang="en-US" sz="1800" b="1" dirty="0"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38" name="TextBox 37"/>
              <p:cNvSpPr txBox="1"/>
              <p:nvPr/>
            </p:nvSpPr>
            <p:spPr>
              <a:xfrm>
                <a:off x="9829800" y="9017380"/>
                <a:ext cx="1371600" cy="47876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1800" b="1" dirty="0" smtClean="0">
                    <a:latin typeface="Arial" pitchFamily="34" charset="0"/>
                    <a:cs typeface="Arial" pitchFamily="34" charset="0"/>
                  </a:rPr>
                  <a:t>Merged</a:t>
                </a:r>
                <a:endParaRPr lang="en-US" sz="1800" b="1" dirty="0">
                  <a:latin typeface="Arial" pitchFamily="34" charset="0"/>
                  <a:cs typeface="Arial" pitchFamily="34" charset="0"/>
                </a:endParaRPr>
              </a:p>
            </p:txBody>
          </p:sp>
        </p:grpSp>
      </p:grp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502920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 lnSpcReduction="10000"/>
          </a:bodyPr>
          <a:lstStyle/>
          <a:p>
            <a:r>
              <a:rPr lang="en-US" b="1" dirty="0" smtClean="0">
                <a:latin typeface="Arial" pitchFamily="34" charset="0"/>
                <a:cs typeface="Arial" pitchFamily="34" charset="0"/>
              </a:rPr>
              <a:t>Possibility of singular occurrence</a:t>
            </a:r>
          </a:p>
          <a:p>
            <a:endParaRPr lang="en-US" b="1" dirty="0" smtClean="0">
              <a:latin typeface="Arial" pitchFamily="34" charset="0"/>
              <a:cs typeface="Arial" pitchFamily="34" charset="0"/>
            </a:endParaRPr>
          </a:p>
          <a:p>
            <a:r>
              <a:rPr lang="en-US" b="1" dirty="0" smtClean="0">
                <a:latin typeface="Arial" pitchFamily="34" charset="0"/>
                <a:cs typeface="Arial" pitchFamily="34" charset="0"/>
              </a:rPr>
              <a:t>No previous basis for length of cell survival</a:t>
            </a:r>
          </a:p>
          <a:p>
            <a:endParaRPr lang="en-US" b="1" dirty="0" smtClean="0">
              <a:latin typeface="Arial" pitchFamily="34" charset="0"/>
              <a:cs typeface="Arial" pitchFamily="34" charset="0"/>
            </a:endParaRPr>
          </a:p>
          <a:p>
            <a:r>
              <a:rPr lang="en-US" b="1" dirty="0" smtClean="0">
                <a:latin typeface="Arial" pitchFamily="34" charset="0"/>
                <a:cs typeface="Arial" pitchFamily="34" charset="0"/>
              </a:rPr>
              <a:t>Repeated isolations will confirm enzymatic isolation protocol &amp; culture conditions</a:t>
            </a:r>
          </a:p>
          <a:p>
            <a:endParaRPr lang="en-US" b="1" dirty="0" smtClean="0">
              <a:latin typeface="Arial" pitchFamily="34" charset="0"/>
              <a:cs typeface="Arial" pitchFamily="34" charset="0"/>
            </a:endParaRPr>
          </a:p>
          <a:p>
            <a:r>
              <a:rPr lang="en-US" b="1" dirty="0" smtClean="0">
                <a:latin typeface="Arial" pitchFamily="34" charset="0"/>
                <a:cs typeface="Arial" pitchFamily="34" charset="0"/>
              </a:rPr>
              <a:t>Additional immunohistochemical analysis</a:t>
            </a:r>
          </a:p>
          <a:p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286000" y="304800"/>
            <a:ext cx="44958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en-US" sz="5400" b="1" u="sng" dirty="0" smtClean="0">
                <a:ln w="500">
                  <a:solidFill>
                    <a:schemeClr val="tx2">
                      <a:shade val="20000"/>
                      <a:satMod val="350000"/>
                    </a:schemeClr>
                  </a:solidFill>
                </a:ln>
                <a:solidFill>
                  <a:srgbClr val="FFFF00"/>
                </a:solidFill>
                <a:effectLst>
                  <a:outerShdw blurRad="30000" dist="30000" dir="2700000" algn="tl" rotWithShape="0">
                    <a:schemeClr val="bg2">
                      <a:shade val="45000"/>
                      <a:satMod val="150000"/>
                      <a:alpha val="90000"/>
                    </a:schemeClr>
                  </a:outerShdw>
                </a:effectLst>
                <a:latin typeface="Arial" pitchFamily="34" charset="0"/>
                <a:cs typeface="Arial" pitchFamily="34" charset="0"/>
              </a:rPr>
              <a:t>Limitations</a:t>
            </a:r>
            <a:endParaRPr lang="en-US" sz="5400" b="1" u="sng" dirty="0">
              <a:ln w="500">
                <a:solidFill>
                  <a:schemeClr val="tx2">
                    <a:shade val="20000"/>
                    <a:satMod val="350000"/>
                  </a:schemeClr>
                </a:solidFill>
              </a:ln>
              <a:solidFill>
                <a:srgbClr val="FFFF00"/>
              </a:solidFill>
              <a:effectLst>
                <a:outerShdw blurRad="30000" dist="30000" dir="2700000" algn="tl" rotWithShape="0">
                  <a:schemeClr val="bg2">
                    <a:shade val="45000"/>
                    <a:satMod val="150000"/>
                    <a:alpha val="90000"/>
                  </a:scheme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502920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 fontScale="92500" lnSpcReduction="20000"/>
          </a:bodyPr>
          <a:lstStyle/>
          <a:p>
            <a:pPr marL="282575" indent="-282575"/>
            <a:r>
              <a:rPr lang="en-US" b="1" dirty="0" smtClean="0">
                <a:latin typeface="Arial" pitchFamily="34" charset="0"/>
                <a:cs typeface="Arial" pitchFamily="34" charset="0"/>
              </a:rPr>
              <a:t>Three pilot studies established the best method to isolate live cardiomyocytes from whole newt ventricles</a:t>
            </a:r>
          </a:p>
          <a:p>
            <a:pPr marL="282575" indent="-282575"/>
            <a:endParaRPr lang="en-US" b="1" dirty="0" smtClean="0">
              <a:latin typeface="Arial" pitchFamily="34" charset="0"/>
              <a:cs typeface="Arial" pitchFamily="34" charset="0"/>
            </a:endParaRPr>
          </a:p>
          <a:p>
            <a:pPr marL="282575" indent="-282575"/>
            <a:r>
              <a:rPr lang="en-US" b="1" dirty="0" smtClean="0">
                <a:latin typeface="Arial" pitchFamily="34" charset="0"/>
                <a:cs typeface="Arial" pitchFamily="34" charset="0"/>
              </a:rPr>
              <a:t>The necessary culture conditions to culture the isolated newt cardiomyocytes long-term were established</a:t>
            </a:r>
          </a:p>
          <a:p>
            <a:pPr marL="282575" indent="-282575"/>
            <a:endParaRPr lang="en-US" b="1" dirty="0" smtClean="0">
              <a:latin typeface="Arial" pitchFamily="34" charset="0"/>
              <a:cs typeface="Arial" pitchFamily="34" charset="0"/>
            </a:endParaRPr>
          </a:p>
          <a:p>
            <a:pPr marL="282575" indent="-282575"/>
            <a:r>
              <a:rPr lang="en-US" b="1" dirty="0" smtClean="0">
                <a:latin typeface="Arial" pitchFamily="34" charset="0"/>
                <a:cs typeface="Arial" pitchFamily="34" charset="0"/>
              </a:rPr>
              <a:t>Long-term cultures were characterized by cell morphology, active proliferative capacity, and the positive immunohistochemical staining of cardiac-specific markers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289750" y="304800"/>
            <a:ext cx="4339650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en-US" sz="5400" b="1" u="sng" dirty="0" smtClean="0">
                <a:ln w="500">
                  <a:solidFill>
                    <a:schemeClr val="tx2">
                      <a:shade val="20000"/>
                      <a:satMod val="350000"/>
                    </a:schemeClr>
                  </a:solidFill>
                </a:ln>
                <a:solidFill>
                  <a:srgbClr val="FFFF00"/>
                </a:solidFill>
                <a:effectLst>
                  <a:outerShdw blurRad="30000" dist="30000" dir="2700000" algn="tl" rotWithShape="0">
                    <a:schemeClr val="bg2">
                      <a:shade val="45000"/>
                      <a:satMod val="150000"/>
                      <a:alpha val="90000"/>
                    </a:schemeClr>
                  </a:outerShdw>
                </a:effectLst>
                <a:latin typeface="Arial" pitchFamily="34" charset="0"/>
                <a:cs typeface="Arial" pitchFamily="34" charset="0"/>
              </a:rPr>
              <a:t>Conclusions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371600"/>
            <a:ext cx="8610600" cy="251460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 fontScale="92500" lnSpcReduction="10000"/>
          </a:bodyPr>
          <a:lstStyle/>
          <a:p>
            <a:pPr marL="0" indent="0"/>
            <a:r>
              <a:rPr lang="en-US" b="1" dirty="0" smtClean="0">
                <a:latin typeface="Arial" pitchFamily="34" charset="0"/>
                <a:cs typeface="Arial" pitchFamily="34" charset="0"/>
              </a:rPr>
              <a:t> Dr. Daniel J. Garry</a:t>
            </a:r>
          </a:p>
          <a:p>
            <a:pPr marL="0" indent="0"/>
            <a:r>
              <a:rPr lang="en-US" b="1" dirty="0" smtClean="0">
                <a:latin typeface="Arial" pitchFamily="34" charset="0"/>
                <a:cs typeface="Arial" pitchFamily="34" charset="0"/>
              </a:rPr>
              <a:t> Kathy Bowlin</a:t>
            </a:r>
          </a:p>
          <a:p>
            <a:pPr marL="0" indent="0"/>
            <a:r>
              <a:rPr lang="en-US" b="1" dirty="0" smtClean="0">
                <a:latin typeface="Arial" pitchFamily="34" charset="0"/>
                <a:cs typeface="Arial" pitchFamily="34" charset="0"/>
              </a:rPr>
              <a:t> Dr. Bhairab Singh</a:t>
            </a:r>
          </a:p>
          <a:p>
            <a:pPr marL="0" indent="0"/>
            <a:r>
              <a:rPr lang="en-US" b="1" dirty="0" smtClean="0">
                <a:latin typeface="Arial" pitchFamily="34" charset="0"/>
                <a:cs typeface="Arial" pitchFamily="34" charset="0"/>
              </a:rPr>
              <a:t> Princesa VanBuren Hansen</a:t>
            </a:r>
          </a:p>
          <a:p>
            <a:pPr marL="0" indent="0"/>
            <a:r>
              <a:rPr lang="en-US" b="1" dirty="0" smtClean="0">
                <a:latin typeface="Arial" pitchFamily="34" charset="0"/>
                <a:cs typeface="Arial" pitchFamily="34" charset="0"/>
              </a:rPr>
              <a:t> Lillehei Heart Institute, University of Minnesota</a:t>
            </a:r>
          </a:p>
          <a:p>
            <a:pPr marL="0" indent="0"/>
            <a:endParaRPr lang="en-US" b="1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Title 1"/>
          <p:cNvSpPr txBox="1">
            <a:spLocks/>
          </p:cNvSpPr>
          <p:nvPr/>
        </p:nvSpPr>
        <p:spPr>
          <a:xfrm>
            <a:off x="838200" y="304800"/>
            <a:ext cx="7391400" cy="9144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400" b="1" i="0" u="sng" strike="noStrike" kern="1200" cap="none" spc="0" normalizeH="0" baseline="0" noProof="0" dirty="0" smtClean="0">
                <a:ln w="500">
                  <a:solidFill>
                    <a:schemeClr val="tx2">
                      <a:shade val="20000"/>
                      <a:satMod val="350000"/>
                    </a:schemeClr>
                  </a:solidFill>
                </a:ln>
                <a:solidFill>
                  <a:srgbClr val="FFFF00"/>
                </a:solidFill>
                <a:effectLst>
                  <a:outerShdw blurRad="30000" dist="30000" dir="2700000" algn="tl" rotWithShape="0">
                    <a:schemeClr val="bg2">
                      <a:shade val="45000"/>
                      <a:satMod val="150000"/>
                      <a:alpha val="90000"/>
                    </a:schemeClr>
                  </a:outerShdw>
                </a:effectLst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Acknowledgements</a:t>
            </a:r>
            <a:endParaRPr kumimoji="0" lang="en-US" sz="5400" b="1" i="0" u="sng" strike="noStrike" kern="1200" cap="none" spc="0" normalizeH="0" baseline="0" noProof="0" dirty="0">
              <a:ln w="500">
                <a:solidFill>
                  <a:schemeClr val="tx2">
                    <a:shade val="20000"/>
                    <a:satMod val="350000"/>
                  </a:schemeClr>
                </a:solidFill>
              </a:ln>
              <a:solidFill>
                <a:srgbClr val="FFFF00"/>
              </a:solidFill>
              <a:effectLst>
                <a:outerShdw blurRad="30000" dist="30000" dir="2700000" algn="tl" rotWithShape="0">
                  <a:schemeClr val="bg2">
                    <a:shade val="45000"/>
                    <a:satMod val="150000"/>
                    <a:alpha val="90000"/>
                  </a:schemeClr>
                </a:outerShdw>
              </a:effectLst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pic>
        <p:nvPicPr>
          <p:cNvPr id="2050" name="Picture 2" descr="http://lh6.ggpht.com/_J-n_Fvb4fJs/TCFIII-Y-1I/AAAAAAAAADo/YWhb04LDZjk/Nils%20Hasselmo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52600" y="3821049"/>
            <a:ext cx="5791200" cy="296075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510540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en-US" b="1" dirty="0" smtClean="0">
                <a:latin typeface="Arial" pitchFamily="34" charset="0"/>
                <a:cs typeface="Arial" pitchFamily="34" charset="0"/>
              </a:rPr>
              <a:t>Progressing toward a continuous cell line</a:t>
            </a:r>
          </a:p>
          <a:p>
            <a:pPr lvl="1"/>
            <a:r>
              <a:rPr lang="en-US" b="1" dirty="0" smtClean="0">
                <a:latin typeface="Arial" pitchFamily="34" charset="0"/>
                <a:cs typeface="Arial" pitchFamily="34" charset="0"/>
              </a:rPr>
              <a:t>First but significant step</a:t>
            </a:r>
          </a:p>
          <a:p>
            <a:pPr lvl="1"/>
            <a:r>
              <a:rPr lang="en-US" b="1" dirty="0" smtClean="0">
                <a:latin typeface="Arial" pitchFamily="34" charset="0"/>
                <a:cs typeface="Arial" pitchFamily="34" charset="0"/>
              </a:rPr>
              <a:t>139 days in culture</a:t>
            </a:r>
          </a:p>
          <a:p>
            <a:pPr lvl="1"/>
            <a:r>
              <a:rPr lang="en-US" b="1" i="1" dirty="0" smtClean="0">
                <a:latin typeface="Arial" pitchFamily="34" charset="0"/>
                <a:cs typeface="Arial" pitchFamily="34" charset="0"/>
              </a:rPr>
              <a:t>Research is unique</a:t>
            </a:r>
          </a:p>
          <a:p>
            <a:r>
              <a:rPr lang="en-US" b="1" dirty="0" smtClean="0">
                <a:latin typeface="Arial" pitchFamily="34" charset="0"/>
                <a:cs typeface="Arial" pitchFamily="34" charset="0"/>
              </a:rPr>
              <a:t>Making the connection to humans</a:t>
            </a:r>
          </a:p>
          <a:p>
            <a:pPr lvl="1"/>
            <a:r>
              <a:rPr lang="en-US" b="1" dirty="0" smtClean="0">
                <a:latin typeface="Arial" pitchFamily="34" charset="0"/>
                <a:cs typeface="Arial" pitchFamily="34" charset="0"/>
              </a:rPr>
              <a:t>Common mechanisms</a:t>
            </a:r>
          </a:p>
          <a:p>
            <a:pPr lvl="1"/>
            <a:r>
              <a:rPr lang="en-US" b="1" dirty="0" smtClean="0">
                <a:latin typeface="Arial" pitchFamily="34" charset="0"/>
                <a:cs typeface="Arial" pitchFamily="34" charset="0"/>
              </a:rPr>
              <a:t>Mouse model</a:t>
            </a:r>
          </a:p>
          <a:p>
            <a:pPr lvl="1"/>
            <a:r>
              <a:rPr lang="en-US" b="1" dirty="0" smtClean="0">
                <a:latin typeface="Arial" pitchFamily="34" charset="0"/>
                <a:cs typeface="Arial" pitchFamily="34" charset="0"/>
              </a:rPr>
              <a:t>Regeneration of human hearts</a:t>
            </a:r>
          </a:p>
          <a:p>
            <a:r>
              <a:rPr lang="en-US" b="1" dirty="0" smtClean="0">
                <a:latin typeface="Arial" pitchFamily="34" charset="0"/>
                <a:cs typeface="Arial" pitchFamily="34" charset="0"/>
              </a:rPr>
              <a:t>End goal: Long life, increased quality of life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209800" y="457200"/>
            <a:ext cx="44958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Bef>
                <a:spcPct val="0"/>
              </a:spcBef>
              <a:defRPr/>
            </a:pPr>
            <a:r>
              <a:rPr lang="en-US" sz="5400" b="1" u="sng" dirty="0" smtClean="0">
                <a:ln w="500">
                  <a:solidFill>
                    <a:schemeClr val="tx2">
                      <a:shade val="20000"/>
                      <a:satMod val="350000"/>
                    </a:schemeClr>
                  </a:solidFill>
                </a:ln>
                <a:solidFill>
                  <a:srgbClr val="FFFF00"/>
                </a:solidFill>
                <a:effectLst>
                  <a:outerShdw blurRad="30000" dist="30000" dir="2700000" algn="tl" rotWithShape="0">
                    <a:schemeClr val="bg2">
                      <a:shade val="45000"/>
                      <a:satMod val="150000"/>
                      <a:alpha val="90000"/>
                    </a:schemeClr>
                  </a:outerShdw>
                </a:effectLst>
                <a:latin typeface="Arial" pitchFamily="34" charset="0"/>
                <a:cs typeface="Arial" pitchFamily="34" charset="0"/>
              </a:rPr>
              <a:t>Significance</a:t>
            </a:r>
            <a:endParaRPr lang="en-US" sz="5400" b="1" u="sng" dirty="0">
              <a:ln w="500">
                <a:solidFill>
                  <a:schemeClr val="tx2">
                    <a:shade val="20000"/>
                    <a:satMod val="350000"/>
                  </a:schemeClr>
                </a:solidFill>
              </a:ln>
              <a:solidFill>
                <a:srgbClr val="FFFF00"/>
              </a:solidFill>
              <a:effectLst>
                <a:outerShdw blurRad="30000" dist="30000" dir="2700000" algn="tl" rotWithShape="0">
                  <a:schemeClr val="bg2">
                    <a:shade val="45000"/>
                    <a:satMod val="150000"/>
                    <a:alpha val="90000"/>
                  </a:scheme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533400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r>
              <a:rPr lang="en-US" b="1" dirty="0" smtClean="0">
                <a:latin typeface="Arial" pitchFamily="34" charset="0"/>
                <a:cs typeface="Arial" pitchFamily="34" charset="0"/>
              </a:rPr>
              <a:t>Single cell cloning by limiting dilution</a:t>
            </a:r>
          </a:p>
          <a:p>
            <a:endParaRPr lang="en-US" b="1" dirty="0" smtClean="0">
              <a:latin typeface="Arial" pitchFamily="34" charset="0"/>
              <a:cs typeface="Arial" pitchFamily="34" charset="0"/>
            </a:endParaRPr>
          </a:p>
          <a:p>
            <a:r>
              <a:rPr lang="en-US" b="1" dirty="0" smtClean="0">
                <a:latin typeface="Arial" pitchFamily="34" charset="0"/>
                <a:cs typeface="Arial" pitchFamily="34" charset="0"/>
              </a:rPr>
              <a:t>Signaling pathways</a:t>
            </a:r>
          </a:p>
          <a:p>
            <a:pPr lvl="1"/>
            <a:r>
              <a:rPr lang="en-US" b="1" dirty="0" err="1" smtClean="0">
                <a:latin typeface="Arial" pitchFamily="34" charset="0"/>
                <a:cs typeface="Arial" pitchFamily="34" charset="0"/>
              </a:rPr>
              <a:t>Wnt</a:t>
            </a:r>
            <a:endParaRPr lang="en-US" b="1" dirty="0" smtClean="0">
              <a:latin typeface="Arial" pitchFamily="34" charset="0"/>
              <a:cs typeface="Arial" pitchFamily="34" charset="0"/>
            </a:endParaRPr>
          </a:p>
          <a:p>
            <a:pPr lvl="1"/>
            <a:r>
              <a:rPr lang="en-US" b="1" dirty="0" smtClean="0">
                <a:latin typeface="Arial" pitchFamily="34" charset="0"/>
                <a:cs typeface="Arial" pitchFamily="34" charset="0"/>
              </a:rPr>
              <a:t>Notch</a:t>
            </a:r>
          </a:p>
          <a:p>
            <a:pPr lvl="1"/>
            <a:endParaRPr lang="en-US" b="1" dirty="0" smtClean="0">
              <a:latin typeface="Arial" pitchFamily="34" charset="0"/>
              <a:cs typeface="Arial" pitchFamily="34" charset="0"/>
            </a:endParaRPr>
          </a:p>
          <a:p>
            <a:r>
              <a:rPr lang="en-US" b="1" dirty="0" smtClean="0">
                <a:latin typeface="Arial" pitchFamily="34" charset="0"/>
                <a:cs typeface="Arial" pitchFamily="34" charset="0"/>
              </a:rPr>
              <a:t>Enhance the proliferative capacity of cardiomyocytes </a:t>
            </a:r>
            <a:r>
              <a:rPr lang="en-US" b="1" i="1" dirty="0" smtClean="0">
                <a:latin typeface="Arial" pitchFamily="34" charset="0"/>
                <a:cs typeface="Arial" pitchFamily="34" charset="0"/>
              </a:rPr>
              <a:t>in vitro</a:t>
            </a:r>
          </a:p>
        </p:txBody>
      </p:sp>
      <p:sp>
        <p:nvSpPr>
          <p:cNvPr id="4" name="Rectangle 3"/>
          <p:cNvSpPr/>
          <p:nvPr/>
        </p:nvSpPr>
        <p:spPr>
          <a:xfrm>
            <a:off x="1981200" y="381000"/>
            <a:ext cx="5048177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800" b="1" u="sng" dirty="0" smtClean="0">
                <a:ln w="500">
                  <a:solidFill>
                    <a:schemeClr val="tx2">
                      <a:shade val="20000"/>
                      <a:satMod val="350000"/>
                    </a:schemeClr>
                  </a:solidFill>
                </a:ln>
                <a:solidFill>
                  <a:srgbClr val="FFFF00"/>
                </a:solidFill>
                <a:effectLst>
                  <a:outerShdw blurRad="30000" dist="30000" dir="2700000" algn="tl" rotWithShape="0">
                    <a:schemeClr val="bg2">
                      <a:shade val="45000"/>
                      <a:satMod val="150000"/>
                      <a:alpha val="90000"/>
                    </a:schemeClr>
                  </a:outerShdw>
                </a:effectLst>
                <a:latin typeface="Arial" pitchFamily="34" charset="0"/>
                <a:cs typeface="Arial" pitchFamily="34" charset="0"/>
              </a:rPr>
              <a:t>Future Research</a:t>
            </a:r>
            <a:endParaRPr lang="en-US" sz="4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8370" name="Picture 2" descr="E:\China 2007\China 2007 18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457200" y="-76200"/>
            <a:ext cx="10134600" cy="760095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02" name="Picture 2" descr="E:\China 2007\China 2007 20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33600" y="76200"/>
            <a:ext cx="5006340" cy="667512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114300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US" b="1" dirty="0" smtClean="0">
                <a:latin typeface="Arial" pitchFamily="34" charset="0"/>
                <a:cs typeface="Arial" pitchFamily="34" charset="0"/>
              </a:rPr>
              <a:t>Heart disease is the leading cause of death in the United States</a:t>
            </a:r>
          </a:p>
          <a:p>
            <a:endParaRPr lang="en-US" b="1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52400" y="2891136"/>
            <a:ext cx="2133600" cy="1015663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>
                <a:latin typeface="Arial" pitchFamily="34" charset="0"/>
                <a:cs typeface="Arial" pitchFamily="34" charset="0"/>
              </a:rPr>
              <a:t>Substantial injury to myocardium</a:t>
            </a:r>
            <a:endParaRPr lang="en-US" sz="2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28600" y="2353270"/>
            <a:ext cx="2057400" cy="461665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Mammals:</a:t>
            </a:r>
            <a:endParaRPr lang="en-US" sz="2400" b="1" dirty="0">
              <a:solidFill>
                <a:schemeClr val="accent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477000" y="2814935"/>
            <a:ext cx="2667000" cy="1015663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>
                <a:latin typeface="Arial" pitchFamily="34" charset="0"/>
                <a:cs typeface="Arial" pitchFamily="34" charset="0"/>
              </a:rPr>
              <a:t>Loss of contractile tissue, fibrosis, scar formation</a:t>
            </a:r>
            <a:endParaRPr lang="en-US" sz="2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28600" y="4334470"/>
            <a:ext cx="4800600" cy="461665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r>
              <a:rPr lang="en-US" sz="2400" b="1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Teleost Fish and Amphibians:</a:t>
            </a:r>
            <a:endParaRPr lang="en-US" sz="2400" b="1" dirty="0">
              <a:solidFill>
                <a:schemeClr val="accent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ight Arrow 7"/>
          <p:cNvSpPr/>
          <p:nvPr/>
        </p:nvSpPr>
        <p:spPr>
          <a:xfrm>
            <a:off x="2133600" y="3195935"/>
            <a:ext cx="990600" cy="228600"/>
          </a:xfrm>
          <a:prstGeom prst="rightArrow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52400" y="5004137"/>
            <a:ext cx="2057400" cy="1015663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>
                <a:latin typeface="Arial" pitchFamily="34" charset="0"/>
                <a:cs typeface="Arial" pitchFamily="34" charset="0"/>
              </a:rPr>
              <a:t>Substantial injury to the myocardium</a:t>
            </a:r>
            <a:endParaRPr lang="en-US" sz="2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971800" y="4863406"/>
            <a:ext cx="2743200" cy="1015663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>
                <a:latin typeface="Arial" pitchFamily="34" charset="0"/>
                <a:cs typeface="Arial" pitchFamily="34" charset="0"/>
              </a:rPr>
              <a:t>Dedifferentiation and </a:t>
            </a:r>
          </a:p>
          <a:p>
            <a:pPr algn="ctr"/>
            <a:r>
              <a:rPr lang="en-US" sz="2000" b="1" dirty="0" smtClean="0">
                <a:latin typeface="Arial" pitchFamily="34" charset="0"/>
                <a:cs typeface="Arial" pitchFamily="34" charset="0"/>
              </a:rPr>
              <a:t>proliferation of cardiomyocytes</a:t>
            </a:r>
            <a:endParaRPr lang="en-US" sz="2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705600" y="4985266"/>
            <a:ext cx="2438400" cy="1015663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>
                <a:latin typeface="Arial" pitchFamily="34" charset="0"/>
                <a:cs typeface="Arial" pitchFamily="34" charset="0"/>
              </a:rPr>
              <a:t>Regenerate and restore functionality</a:t>
            </a:r>
            <a:endParaRPr lang="en-US" sz="2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048000" y="2891135"/>
            <a:ext cx="2438400" cy="707886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r>
              <a:rPr lang="en-US" sz="2000" b="1" dirty="0" smtClean="0">
                <a:latin typeface="Arial" pitchFamily="34" charset="0"/>
                <a:cs typeface="Arial" pitchFamily="34" charset="0"/>
              </a:rPr>
              <a:t>Limited capacity for regeneration</a:t>
            </a:r>
            <a:endParaRPr lang="en-US" sz="2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Right Arrow 12"/>
          <p:cNvSpPr/>
          <p:nvPr/>
        </p:nvSpPr>
        <p:spPr>
          <a:xfrm>
            <a:off x="2057400" y="5442466"/>
            <a:ext cx="990600" cy="228600"/>
          </a:xfrm>
          <a:prstGeom prst="rightArrow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Right Arrow 13"/>
          <p:cNvSpPr/>
          <p:nvPr/>
        </p:nvSpPr>
        <p:spPr>
          <a:xfrm>
            <a:off x="5410200" y="3195935"/>
            <a:ext cx="990600" cy="228600"/>
          </a:xfrm>
          <a:prstGeom prst="rightArrow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Right Arrow 14"/>
          <p:cNvSpPr/>
          <p:nvPr/>
        </p:nvSpPr>
        <p:spPr>
          <a:xfrm>
            <a:off x="5791200" y="5442466"/>
            <a:ext cx="990600" cy="228600"/>
          </a:xfrm>
          <a:prstGeom prst="rightArrow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Title 1"/>
          <p:cNvSpPr txBox="1">
            <a:spLocks/>
          </p:cNvSpPr>
          <p:nvPr/>
        </p:nvSpPr>
        <p:spPr>
          <a:xfrm>
            <a:off x="1524000" y="228600"/>
            <a:ext cx="6096000" cy="9144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sng" strike="noStrike" kern="1200" cap="none" spc="0" normalizeH="0" baseline="0" noProof="0" dirty="0" smtClean="0">
                <a:ln w="500">
                  <a:solidFill>
                    <a:schemeClr val="tx2">
                      <a:shade val="20000"/>
                      <a:satMod val="350000"/>
                    </a:schemeClr>
                  </a:solidFill>
                </a:ln>
                <a:solidFill>
                  <a:srgbClr val="FFFF00"/>
                </a:solidFill>
                <a:effectLst>
                  <a:outerShdw blurRad="30000" dist="30000" dir="2700000" algn="tl" rotWithShape="0">
                    <a:schemeClr val="bg2">
                      <a:shade val="45000"/>
                      <a:satMod val="150000"/>
                      <a:alpha val="90000"/>
                    </a:schemeClr>
                  </a:outerShdw>
                </a:effectLst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Introduction</a:t>
            </a:r>
            <a:endParaRPr kumimoji="0" lang="en-US" sz="6000" b="1" i="0" u="sng" strike="noStrike" kern="1200" cap="none" spc="0" normalizeH="0" baseline="0" noProof="0" dirty="0">
              <a:ln w="500">
                <a:solidFill>
                  <a:schemeClr val="tx2">
                    <a:shade val="20000"/>
                    <a:satMod val="350000"/>
                  </a:schemeClr>
                </a:solidFill>
              </a:ln>
              <a:solidFill>
                <a:srgbClr val="FFFF00"/>
              </a:solidFill>
              <a:effectLst>
                <a:outerShdw blurRad="30000" dist="30000" dir="2700000" algn="tl" rotWithShape="0">
                  <a:schemeClr val="bg2">
                    <a:shade val="45000"/>
                    <a:satMod val="150000"/>
                    <a:alpha val="90000"/>
                  </a:schemeClr>
                </a:outerShdw>
              </a:effectLst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114300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pPr algn="ctr"/>
            <a:r>
              <a:rPr lang="en-US" sz="3600" dirty="0" smtClean="0">
                <a:latin typeface="Arial" pitchFamily="34" charset="0"/>
                <a:cs typeface="Arial" pitchFamily="34" charset="0"/>
              </a:rPr>
              <a:t>Eastern Red-spotted Newt </a:t>
            </a:r>
            <a:br>
              <a:rPr lang="en-US" sz="3600" dirty="0" smtClean="0">
                <a:latin typeface="Arial" pitchFamily="34" charset="0"/>
                <a:cs typeface="Arial" pitchFamily="34" charset="0"/>
              </a:rPr>
            </a:br>
            <a:r>
              <a:rPr lang="en-US" sz="3600" dirty="0" smtClean="0">
                <a:latin typeface="Arial" pitchFamily="34" charset="0"/>
                <a:cs typeface="Arial" pitchFamily="34" charset="0"/>
              </a:rPr>
              <a:t>(</a:t>
            </a:r>
            <a:r>
              <a:rPr lang="en-US" sz="3600" i="1" dirty="0" smtClean="0">
                <a:latin typeface="Arial" pitchFamily="34" charset="0"/>
                <a:cs typeface="Arial" pitchFamily="34" charset="0"/>
              </a:rPr>
              <a:t>Notophthalmus viridescens)</a:t>
            </a:r>
            <a:endParaRPr lang="en-US" sz="36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Content Placeholder 3" descr="Location of Newt Heart.tif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 r="52778"/>
          <a:stretch>
            <a:fillRect/>
          </a:stretch>
        </p:blipFill>
        <p:spPr>
          <a:xfrm>
            <a:off x="457200" y="1905000"/>
            <a:ext cx="3886200" cy="382385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" name="Picture 4" descr="newt heart copy4.tif"/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5D5163"/>
              </a:clrFrom>
              <a:clrTo>
                <a:srgbClr val="5D5163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724400" y="2133600"/>
            <a:ext cx="3782428" cy="34290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510540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 fontScale="92500"/>
          </a:bodyPr>
          <a:lstStyle/>
          <a:p>
            <a:pPr marL="514350" indent="-514350">
              <a:buSzPct val="100000"/>
              <a:buFont typeface="+mj-lt"/>
              <a:buAutoNum type="arabicPeriod"/>
            </a:pPr>
            <a:r>
              <a:rPr lang="en-US" b="1" dirty="0" smtClean="0">
                <a:latin typeface="Arial" pitchFamily="34" charset="0"/>
                <a:cs typeface="Arial" pitchFamily="34" charset="0"/>
              </a:rPr>
              <a:t>Determine the best method to isolate live cardiomyocytes from whole newt ventricles</a:t>
            </a:r>
          </a:p>
          <a:p>
            <a:pPr marL="514350" indent="-514350">
              <a:buSzPct val="100000"/>
              <a:buFont typeface="+mj-lt"/>
              <a:buAutoNum type="arabicPeriod"/>
            </a:pPr>
            <a:endParaRPr lang="en-US" b="1" dirty="0" smtClean="0">
              <a:latin typeface="Arial" pitchFamily="34" charset="0"/>
              <a:cs typeface="Arial" pitchFamily="34" charset="0"/>
            </a:endParaRPr>
          </a:p>
          <a:p>
            <a:pPr marL="514350" indent="-514350">
              <a:buSzPct val="100000"/>
              <a:buFont typeface="+mj-lt"/>
              <a:buAutoNum type="arabicPeriod"/>
            </a:pPr>
            <a:r>
              <a:rPr lang="en-US" b="1" dirty="0" smtClean="0">
                <a:latin typeface="Arial" pitchFamily="34" charset="0"/>
                <a:cs typeface="Arial" pitchFamily="34" charset="0"/>
              </a:rPr>
              <a:t>Establish the culture conditions for the long-term culture of newt cardiomyocytes</a:t>
            </a:r>
          </a:p>
          <a:p>
            <a:pPr marL="514350" indent="-514350">
              <a:buSzPct val="100000"/>
              <a:buFont typeface="+mj-lt"/>
              <a:buAutoNum type="arabicPeriod"/>
            </a:pPr>
            <a:endParaRPr lang="en-US" b="1" dirty="0" smtClean="0">
              <a:latin typeface="Arial" pitchFamily="34" charset="0"/>
              <a:cs typeface="Arial" pitchFamily="34" charset="0"/>
            </a:endParaRPr>
          </a:p>
          <a:p>
            <a:pPr marL="514350" indent="-514350">
              <a:buSzPct val="100000"/>
              <a:buFont typeface="+mj-lt"/>
              <a:buAutoNum type="arabicPeriod"/>
            </a:pPr>
            <a:r>
              <a:rPr lang="en-US" b="1" dirty="0" smtClean="0">
                <a:latin typeface="Arial" pitchFamily="34" charset="0"/>
                <a:cs typeface="Arial" pitchFamily="34" charset="0"/>
              </a:rPr>
              <a:t>Identify characteristics of long-term cell cultures with respect to cell morphology, proliferative capacity, and cell type-specific markers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1447800" y="304800"/>
            <a:ext cx="6096000" cy="9144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sng" strike="noStrike" kern="1200" cap="none" spc="0" normalizeH="0" baseline="0" noProof="0" dirty="0" smtClean="0">
                <a:ln w="500">
                  <a:solidFill>
                    <a:schemeClr val="tx2">
                      <a:shade val="20000"/>
                      <a:satMod val="350000"/>
                    </a:schemeClr>
                  </a:solidFill>
                </a:ln>
                <a:solidFill>
                  <a:srgbClr val="FFFF00"/>
                </a:solidFill>
                <a:effectLst>
                  <a:outerShdw blurRad="30000" dist="30000" dir="2700000" algn="tl" rotWithShape="0">
                    <a:schemeClr val="bg2">
                      <a:shade val="45000"/>
                      <a:satMod val="150000"/>
                      <a:alpha val="90000"/>
                    </a:schemeClr>
                  </a:outerShdw>
                </a:effectLst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Purpose</a:t>
            </a:r>
            <a:endParaRPr kumimoji="0" lang="en-US" sz="6000" b="1" i="0" u="sng" strike="noStrike" kern="1200" cap="none" spc="0" normalizeH="0" baseline="0" noProof="0" dirty="0">
              <a:ln w="500">
                <a:solidFill>
                  <a:schemeClr val="tx2">
                    <a:shade val="20000"/>
                    <a:satMod val="350000"/>
                  </a:schemeClr>
                </a:solidFill>
              </a:ln>
              <a:solidFill>
                <a:srgbClr val="FFFF00"/>
              </a:solidFill>
              <a:effectLst>
                <a:outerShdw blurRad="30000" dist="30000" dir="2700000" algn="tl" rotWithShape="0">
                  <a:schemeClr val="bg2">
                    <a:shade val="45000"/>
                    <a:satMod val="150000"/>
                    <a:alpha val="90000"/>
                  </a:schemeClr>
                </a:outerShdw>
              </a:effectLst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541020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 lnSpcReduction="10000"/>
          </a:bodyPr>
          <a:lstStyle/>
          <a:p>
            <a:r>
              <a:rPr lang="en-US" sz="3200" b="1" dirty="0" smtClean="0">
                <a:latin typeface="Arial" pitchFamily="34" charset="0"/>
                <a:cs typeface="Arial" pitchFamily="34" charset="0"/>
              </a:rPr>
              <a:t>A successful newt cardiomyocyte cell line as a model for heart regeneration will be established. </a:t>
            </a:r>
          </a:p>
          <a:p>
            <a:r>
              <a:rPr lang="en-US" sz="3200" b="1" dirty="0" smtClean="0">
                <a:latin typeface="Arial" pitchFamily="34" charset="0"/>
                <a:cs typeface="Arial" pitchFamily="34" charset="0"/>
              </a:rPr>
              <a:t>Using the suggested methodologies, this research will: </a:t>
            </a:r>
          </a:p>
          <a:p>
            <a:pPr lvl="1"/>
            <a:r>
              <a:rPr lang="en-US" sz="2800" b="1" dirty="0" smtClean="0">
                <a:latin typeface="Arial" pitchFamily="34" charset="0"/>
                <a:cs typeface="Arial" pitchFamily="34" charset="0"/>
              </a:rPr>
              <a:t>1. Successfully isolate newt cardiomyocytes from whole ventricles; </a:t>
            </a:r>
          </a:p>
          <a:p>
            <a:pPr lvl="1"/>
            <a:r>
              <a:rPr lang="en-US" sz="2800" b="1" dirty="0" smtClean="0">
                <a:latin typeface="Arial" pitchFamily="34" charset="0"/>
                <a:cs typeface="Arial" pitchFamily="34" charset="0"/>
              </a:rPr>
              <a:t>2. Fully define the culture conditions to culture newt cardiomyocytes long-term; and </a:t>
            </a:r>
          </a:p>
          <a:p>
            <a:pPr lvl="1"/>
            <a:r>
              <a:rPr lang="en-US" sz="2800" b="1" dirty="0" smtClean="0">
                <a:latin typeface="Arial" pitchFamily="34" charset="0"/>
                <a:cs typeface="Arial" pitchFamily="34" charset="0"/>
              </a:rPr>
              <a:t>3. Successfully identify characteristics of the long-term culture.</a:t>
            </a:r>
            <a:endParaRPr lang="en-US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1447800" y="152400"/>
            <a:ext cx="6096000" cy="9144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000" b="1" i="0" u="sng" strike="noStrike" kern="1200" cap="none" spc="0" normalizeH="0" baseline="0" noProof="0" dirty="0" smtClean="0">
                <a:ln w="500">
                  <a:solidFill>
                    <a:schemeClr val="tx2">
                      <a:shade val="20000"/>
                      <a:satMod val="350000"/>
                    </a:schemeClr>
                  </a:solidFill>
                </a:ln>
                <a:solidFill>
                  <a:srgbClr val="FFFF00"/>
                </a:solidFill>
                <a:effectLst>
                  <a:outerShdw blurRad="30000" dist="30000" dir="2700000" algn="tl" rotWithShape="0">
                    <a:schemeClr val="bg2">
                      <a:shade val="45000"/>
                      <a:satMod val="150000"/>
                      <a:alpha val="90000"/>
                    </a:schemeClr>
                  </a:outerShdw>
                </a:effectLst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Hypothesis</a:t>
            </a:r>
            <a:endParaRPr kumimoji="0" lang="en-US" sz="6000" b="1" i="0" u="sng" strike="noStrike" kern="1200" cap="none" spc="0" normalizeH="0" baseline="0" noProof="0" dirty="0">
              <a:ln w="500">
                <a:solidFill>
                  <a:schemeClr val="tx2">
                    <a:shade val="20000"/>
                    <a:satMod val="350000"/>
                  </a:schemeClr>
                </a:solidFill>
              </a:ln>
              <a:solidFill>
                <a:srgbClr val="FFFF00"/>
              </a:solidFill>
              <a:effectLst>
                <a:outerShdw blurRad="30000" dist="30000" dir="2700000" algn="tl" rotWithShape="0">
                  <a:schemeClr val="bg2">
                    <a:shade val="45000"/>
                    <a:satMod val="150000"/>
                    <a:alpha val="90000"/>
                  </a:schemeClr>
                </a:outerShdw>
              </a:effectLst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457200"/>
            <a:ext cx="8229600" cy="609600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sz="2800" b="1" dirty="0" smtClean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Specific Aim 1: Determine the best method to isolate live cardiomyocytes from whole newt ventricles</a:t>
            </a:r>
          </a:p>
          <a:p>
            <a:r>
              <a:rPr lang="en-US" b="1" dirty="0" smtClean="0">
                <a:latin typeface="Arial" pitchFamily="34" charset="0"/>
                <a:cs typeface="Arial" pitchFamily="34" charset="0"/>
              </a:rPr>
              <a:t>Goal: maximize number and quality of cells obtained</a:t>
            </a:r>
          </a:p>
          <a:p>
            <a:r>
              <a:rPr lang="en-US" b="1" dirty="0" smtClean="0">
                <a:latin typeface="Arial" pitchFamily="34" charset="0"/>
                <a:cs typeface="Arial" pitchFamily="34" charset="0"/>
              </a:rPr>
              <a:t>3 pilot studies</a:t>
            </a:r>
          </a:p>
          <a:p>
            <a:pPr lvl="1"/>
            <a:r>
              <a:rPr lang="en-US" b="1" dirty="0" smtClean="0">
                <a:latin typeface="Arial" pitchFamily="34" charset="0"/>
                <a:cs typeface="Arial" pitchFamily="34" charset="0"/>
              </a:rPr>
              <a:t>Constants:</a:t>
            </a:r>
          </a:p>
          <a:p>
            <a:pPr lvl="2"/>
            <a:r>
              <a:rPr lang="en-US" b="1" dirty="0" smtClean="0">
                <a:latin typeface="Arial" pitchFamily="34" charset="0"/>
                <a:cs typeface="Arial" pitchFamily="34" charset="0"/>
              </a:rPr>
              <a:t>Number of newt ventricles</a:t>
            </a:r>
          </a:p>
          <a:p>
            <a:pPr lvl="2"/>
            <a:r>
              <a:rPr lang="en-US" b="1" dirty="0" smtClean="0">
                <a:latin typeface="Arial" pitchFamily="34" charset="0"/>
                <a:cs typeface="Arial" pitchFamily="34" charset="0"/>
              </a:rPr>
              <a:t>Substrates for attachment</a:t>
            </a:r>
          </a:p>
          <a:p>
            <a:pPr lvl="2"/>
            <a:r>
              <a:rPr lang="en-US" b="1" dirty="0" smtClean="0">
                <a:latin typeface="Arial" pitchFamily="34" charset="0"/>
                <a:cs typeface="Arial" pitchFamily="34" charset="0"/>
              </a:rPr>
              <a:t>Culture incubation conditions</a:t>
            </a:r>
          </a:p>
          <a:p>
            <a:pPr lvl="2"/>
            <a:r>
              <a:rPr lang="en-US" b="1" dirty="0" smtClean="0">
                <a:latin typeface="Arial" pitchFamily="34" charset="0"/>
                <a:cs typeface="Arial" pitchFamily="34" charset="0"/>
              </a:rPr>
              <a:t>Enzyme solution</a:t>
            </a:r>
          </a:p>
          <a:p>
            <a:pPr lvl="1"/>
            <a:r>
              <a:rPr lang="en-US" b="1" dirty="0" smtClean="0">
                <a:latin typeface="Arial" pitchFamily="34" charset="0"/>
                <a:cs typeface="Arial" pitchFamily="34" charset="0"/>
              </a:rPr>
              <a:t>Variables:</a:t>
            </a:r>
          </a:p>
          <a:p>
            <a:pPr lvl="2"/>
            <a:r>
              <a:rPr lang="en-US" b="1" dirty="0" smtClean="0">
                <a:latin typeface="Arial" pitchFamily="34" charset="0"/>
                <a:cs typeface="Arial" pitchFamily="34" charset="0"/>
              </a:rPr>
              <a:t>Initial digestion time</a:t>
            </a:r>
          </a:p>
          <a:p>
            <a:pPr lvl="2"/>
            <a:r>
              <a:rPr lang="en-US" b="1" dirty="0" smtClean="0">
                <a:latin typeface="Arial" pitchFamily="34" charset="0"/>
                <a:cs typeface="Arial" pitchFamily="34" charset="0"/>
              </a:rPr>
              <a:t>Length of cycles</a:t>
            </a:r>
          </a:p>
          <a:p>
            <a:pPr lvl="2"/>
            <a:r>
              <a:rPr lang="en-US" b="1" dirty="0" smtClean="0">
                <a:latin typeface="Arial" pitchFamily="34" charset="0"/>
                <a:cs typeface="Arial" pitchFamily="34" charset="0"/>
              </a:rPr>
              <a:t>Total length of enzymatic dissociation</a:t>
            </a:r>
          </a:p>
          <a:p>
            <a:endParaRPr lang="en-US" b="1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381000"/>
            <a:ext cx="8229600" cy="91440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algn="ctr"/>
            <a:r>
              <a:rPr lang="en-US" dirty="0" smtClean="0">
                <a:latin typeface="Arial" pitchFamily="34" charset="0"/>
                <a:cs typeface="Arial" pitchFamily="34" charset="0"/>
              </a:rPr>
              <a:t>Pilot Study #1</a:t>
            </a:r>
            <a:endParaRPr 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066800" y="5257800"/>
            <a:ext cx="2438400" cy="36933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US" b="1" dirty="0" smtClean="0">
                <a:latin typeface="Arial" pitchFamily="34" charset="0"/>
                <a:cs typeface="Arial" pitchFamily="34" charset="0"/>
              </a:rPr>
              <a:t>5 days after plating</a:t>
            </a:r>
          </a:p>
        </p:txBody>
      </p:sp>
      <p:pic>
        <p:nvPicPr>
          <p:cNvPr id="7" name="Picture 6" descr="SNAP-181253-0002.TIF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6493" y="1828801"/>
            <a:ext cx="4389120" cy="328867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Picture 7" descr="SNAP-144847-0001.TIF"/>
          <p:cNvPicPr>
            <a:picLocks noChangeAspect="1"/>
          </p:cNvPicPr>
          <p:nvPr/>
        </p:nvPicPr>
        <p:blipFill>
          <a:blip r:embed="rId3" cstate="print">
            <a:lum contrast="30000"/>
          </a:blip>
          <a:srcRect t="6361" r="6355"/>
          <a:stretch>
            <a:fillRect/>
          </a:stretch>
        </p:blipFill>
        <p:spPr>
          <a:xfrm>
            <a:off x="4652737" y="1816609"/>
            <a:ext cx="4389120" cy="328846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9" name="Rectangle 8"/>
          <p:cNvSpPr/>
          <p:nvPr/>
        </p:nvSpPr>
        <p:spPr>
          <a:xfrm>
            <a:off x="5638800" y="5257800"/>
            <a:ext cx="2590800" cy="36933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r>
              <a:rPr lang="en-US" b="1" dirty="0" smtClean="0">
                <a:latin typeface="Arial" pitchFamily="34" charset="0"/>
                <a:cs typeface="Arial" pitchFamily="34" charset="0"/>
              </a:rPr>
              <a:t>17 days after plating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luxe">
  <a:themeElements>
    <a:clrScheme name="Deluxe">
      <a:dk1>
        <a:sysClr val="windowText" lastClr="000000"/>
      </a:dk1>
      <a:lt1>
        <a:sysClr val="window" lastClr="FFFFFF"/>
      </a:lt1>
      <a:dk2>
        <a:srgbClr val="30356E"/>
      </a:dk2>
      <a:lt2>
        <a:srgbClr val="FFF9E5"/>
      </a:lt2>
      <a:accent1>
        <a:srgbClr val="CC4757"/>
      </a:accent1>
      <a:accent2>
        <a:srgbClr val="FF6F61"/>
      </a:accent2>
      <a:accent3>
        <a:srgbClr val="FF953E"/>
      </a:accent3>
      <a:accent4>
        <a:srgbClr val="F8BD52"/>
      </a:accent4>
      <a:accent5>
        <a:srgbClr val="46A6BD"/>
      </a:accent5>
      <a:accent6>
        <a:srgbClr val="5488BC"/>
      </a:accent6>
      <a:hlink>
        <a:srgbClr val="FA7D7A"/>
      </a:hlink>
      <a:folHlink>
        <a:srgbClr val="FFCF3E"/>
      </a:folHlink>
    </a:clrScheme>
    <a:fontScheme name="Deluxe">
      <a:majorFont>
        <a:latin typeface="Corbel"/>
        <a:ea typeface=""/>
        <a:cs typeface=""/>
        <a:font script="Jpan" typeface="HGｺﾞｼｯｸM"/>
        <a:font script="Hang" typeface="HY엽서L"/>
        <a:font script="Hans" typeface="华文新魏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新魏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Deluxe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280000"/>
              </a:schemeClr>
            </a:gs>
            <a:gs pos="14000">
              <a:schemeClr val="phClr">
                <a:tint val="37000"/>
                <a:satMod val="250000"/>
              </a:schemeClr>
            </a:gs>
            <a:gs pos="45000">
              <a:schemeClr val="phClr">
                <a:tint val="53000"/>
                <a:satMod val="220000"/>
              </a:schemeClr>
            </a:gs>
            <a:gs pos="65000">
              <a:schemeClr val="phClr">
                <a:tint val="53000"/>
                <a:satMod val="220000"/>
              </a:schemeClr>
            </a:gs>
            <a:gs pos="86000">
              <a:schemeClr val="phClr">
                <a:tint val="42000"/>
                <a:satMod val="240000"/>
              </a:schemeClr>
            </a:gs>
            <a:gs pos="100000">
              <a:schemeClr val="phClr">
                <a:tint val="20000"/>
                <a:satMod val="23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75000"/>
                <a:satMod val="160000"/>
              </a:schemeClr>
            </a:gs>
            <a:gs pos="60000">
              <a:schemeClr val="phClr">
                <a:satMod val="150000"/>
              </a:schemeClr>
            </a:gs>
            <a:gs pos="100000">
              <a:schemeClr val="phClr">
                <a:tint val="75000"/>
                <a:satMod val="200000"/>
              </a:schemeClr>
            </a:gs>
          </a:gsLst>
          <a:lin ang="16200000" scaled="1"/>
        </a:gradFill>
      </a:fillStyleLst>
      <a:lnStyleLst>
        <a:ln w="9525" cap="flat" cmpd="sng" algn="ctr">
          <a:solidFill>
            <a:schemeClr val="phClr">
              <a:satMod val="14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6500000"/>
            </a:lightRig>
          </a:scene3d>
          <a:sp3d prstMaterial="powder">
            <a:bevelT w="152400"/>
            <a:contourClr>
              <a:schemeClr val="phClr"/>
            </a:contourClr>
          </a:sp3d>
        </a:effectStyle>
        <a:effectStyle>
          <a:effectLst>
            <a:reflection blurRad="12700" stA="26000" endPos="28000" dist="38100" dir="5400000" sy="-100000"/>
          </a:effectLst>
          <a:scene3d>
            <a:camera prst="orthographicFront" fov="0">
              <a:rot lat="0" lon="0" rev="0"/>
            </a:camera>
            <a:lightRig rig="contrasting" dir="t">
              <a:rot lat="0" lon="0" rev="16500000"/>
            </a:lightRig>
          </a:scene3d>
          <a:sp3d prstMaterial="powder">
            <a:bevelT w="190500" h="1016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3000"/>
                <a:satMod val="1550000"/>
              </a:schemeClr>
            </a:gs>
            <a:gs pos="1000">
              <a:schemeClr val="phClr">
                <a:tint val="48000"/>
                <a:satMod val="1550000"/>
              </a:schemeClr>
            </a:gs>
            <a:gs pos="90000">
              <a:schemeClr val="phClr">
                <a:shade val="18000"/>
                <a:satMod val="275000"/>
              </a:schemeClr>
            </a:gs>
          </a:gsLst>
          <a:path path="circle">
            <a:fillToRect r="210000" b="300000"/>
          </a:path>
        </a:gradFill>
        <a:gradFill rotWithShape="1">
          <a:gsLst>
            <a:gs pos="5000">
              <a:schemeClr val="phClr">
                <a:tint val="38000"/>
                <a:satMod val="1800000"/>
              </a:schemeClr>
            </a:gs>
            <a:gs pos="5000">
              <a:schemeClr val="phClr">
                <a:tint val="40000"/>
                <a:satMod val="1800000"/>
              </a:schemeClr>
            </a:gs>
            <a:gs pos="90000">
              <a:schemeClr val="phClr">
                <a:shade val="18000"/>
                <a:satMod val="275000"/>
              </a:schemeClr>
            </a:gs>
          </a:gsLst>
          <a:path path="circle">
            <a:fillToRect l="20000" t="30000" r="135000" b="10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1454</TotalTime>
  <Words>528</Words>
  <Application>Microsoft Office PowerPoint</Application>
  <PresentationFormat>On-screen Show (4:3)</PresentationFormat>
  <Paragraphs>118</Paragraphs>
  <Slides>22</Slides>
  <Notes>5</Notes>
  <HiddenSlides>0</HiddenSlides>
  <MMClips>1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3" baseType="lpstr">
      <vt:lpstr>Deluxe</vt:lpstr>
      <vt:lpstr>Establishment of long-term cultures of newt cardiomyocytes:  an in vitro model for heart regeneration</vt:lpstr>
      <vt:lpstr>Slide 2</vt:lpstr>
      <vt:lpstr>Slide 3</vt:lpstr>
      <vt:lpstr>Slide 4</vt:lpstr>
      <vt:lpstr>Eastern Red-spotted Newt  (Notophthalmus viridescens)</vt:lpstr>
      <vt:lpstr>Slide 6</vt:lpstr>
      <vt:lpstr>Slide 7</vt:lpstr>
      <vt:lpstr>Slide 8</vt:lpstr>
      <vt:lpstr>Pilot Study #1</vt:lpstr>
      <vt:lpstr>Pilot Study #2</vt:lpstr>
      <vt:lpstr>Pilot Study #3</vt:lpstr>
      <vt:lpstr>Slide 12</vt:lpstr>
      <vt:lpstr>Slide 13</vt:lpstr>
      <vt:lpstr>  Primary Cultures of Newt Cardiomyocytes and Morphology</vt:lpstr>
      <vt:lpstr>Slide 15</vt:lpstr>
      <vt:lpstr>Cells in Cultures Proliferate</vt:lpstr>
      <vt:lpstr>Cells in Culture Exhibit Cardiac Markers</vt:lpstr>
      <vt:lpstr>Slide 18</vt:lpstr>
      <vt:lpstr>Slide 19</vt:lpstr>
      <vt:lpstr>Slide 20</vt:lpstr>
      <vt:lpstr>Slide 21</vt:lpstr>
      <vt:lpstr>Slide 22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Color Scheme 1</dc:title>
  <dc:creator>Julia Bo Sun</dc:creator>
  <cp:lastModifiedBy>PVANBUREN</cp:lastModifiedBy>
  <cp:revision>63</cp:revision>
  <dcterms:created xsi:type="dcterms:W3CDTF">2011-02-21T00:29:54Z</dcterms:created>
  <dcterms:modified xsi:type="dcterms:W3CDTF">2011-06-19T20:53:40Z</dcterms:modified>
</cp:coreProperties>
</file>