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6" r:id="rId2"/>
    <p:sldId id="308" r:id="rId3"/>
    <p:sldId id="319" r:id="rId4"/>
    <p:sldId id="258" r:id="rId5"/>
    <p:sldId id="302" r:id="rId6"/>
    <p:sldId id="284" r:id="rId7"/>
    <p:sldId id="260" r:id="rId8"/>
    <p:sldId id="263" r:id="rId9"/>
    <p:sldId id="313" r:id="rId10"/>
    <p:sldId id="314" r:id="rId11"/>
    <p:sldId id="327" r:id="rId12"/>
    <p:sldId id="286" r:id="rId13"/>
    <p:sldId id="301" r:id="rId14"/>
    <p:sldId id="288" r:id="rId15"/>
    <p:sldId id="316" r:id="rId16"/>
    <p:sldId id="290" r:id="rId17"/>
    <p:sldId id="294" r:id="rId18"/>
    <p:sldId id="265" r:id="rId19"/>
    <p:sldId id="266" r:id="rId20"/>
    <p:sldId id="264" r:id="rId21"/>
    <p:sldId id="297" r:id="rId22"/>
    <p:sldId id="32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89"/>
    <a:srgbClr val="FFFF50"/>
    <a:srgbClr val="E2F24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83" autoAdjust="0"/>
    <p:restoredTop sz="94650" autoAdjust="0"/>
  </p:normalViewPr>
  <p:slideViewPr>
    <p:cSldViewPr>
      <p:cViewPr>
        <p:scale>
          <a:sx n="75" d="100"/>
          <a:sy n="75" d="100"/>
        </p:scale>
        <p:origin x="-2346" y="-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4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52FCD-B334-4850-A181-071414C99DF3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46C1E-D3AC-433D-B068-F146D418A2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46C1E-D3AC-433D-B068-F146D418A25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46C1E-D3AC-433D-B068-F146D418A25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46C1E-D3AC-433D-B068-F146D418A25D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46C1E-D3AC-433D-B068-F146D418A25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46C1E-D3AC-433D-B068-F146D418A25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51C10-CF7B-48C3-BCB3-1B551865B0A0}" type="datetimeFigureOut">
              <a:rPr lang="en-US" smtClean="0"/>
              <a:pPr/>
              <a:t>6/19/2011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8E69E788-8BCF-4189-85ED-687340EF9B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/>
            <a:fld id="{25A51C10-CF7B-48C3-BCB3-1B551865B0A0}" type="datetimeFigureOut">
              <a:rPr lang="en-US" smtClean="0"/>
              <a:pPr algn="ctr"/>
              <a:t>6/19/2011</a:t>
            </a:fld>
            <a:endParaRPr lang="en-US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l"/>
            <a:endParaRPr lang="en-US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E69E788-8BCF-4189-85ED-687340EF9B0E}" type="slidenum">
              <a:rPr lang="en-US" smtClean="0"/>
              <a:pPr/>
              <a:t>‹#›</a:t>
            </a:fld>
            <a:endParaRPr lang="en-US" sz="14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ulia\Documents\LHI%20Summer%20Research%20Scholars%20Program\Videos\7-29-10%20Pilot%203%20(6%20days%20after%20plating)\MD-Experiment-0011_t001c5.AVI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24.jpeg"/><Relationship Id="rId4" Type="http://schemas.openxmlformats.org/officeDocument/2006/relationships/image" Target="../media/image18.tiff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648200"/>
            <a:ext cx="5105400" cy="121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Bo Sun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Wayzata High School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March 19, 2011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457200" y="1752600"/>
            <a:ext cx="8229600" cy="297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Establishment</a:t>
            </a:r>
            <a:r>
              <a:rPr kumimoji="0" lang="en-US" sz="4400" b="1" i="0" strike="noStrike" kern="1200" cap="none" spc="0" normalizeH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long-term cultures of newt cardiomyocytes: </a:t>
            </a:r>
            <a:br>
              <a:rPr kumimoji="0" lang="en-US" sz="4400" b="1" i="0" strike="noStrike" kern="1200" cap="none" spc="0" normalizeH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400" b="1" i="0" strike="noStrike" kern="1200" cap="none" spc="0" normalizeH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 </a:t>
            </a:r>
            <a:r>
              <a:rPr kumimoji="0" lang="en-US" sz="4400" b="1" i="1" strike="noStrike" kern="1200" cap="none" spc="0" normalizeH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 vitro </a:t>
            </a:r>
            <a:r>
              <a:rPr kumimoji="0" lang="en-US" sz="4400" b="1" strike="noStrike" kern="1200" cap="none" spc="0" normalizeH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model for heart regeneration</a:t>
            </a:r>
            <a:endParaRPr kumimoji="0" lang="en-US" sz="4400" b="1" i="0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Pilot Study #2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6400800"/>
            <a:ext cx="28956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24 hours after isolation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5400" y="5410200"/>
            <a:ext cx="35052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Hematoxylin &amp; eosin staining</a:t>
            </a:r>
          </a:p>
        </p:txBody>
      </p:sp>
      <p:pic>
        <p:nvPicPr>
          <p:cNvPr id="10" name="Picture 9" descr="SNAP-160241-0003.TIF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4567897" y="2133600"/>
            <a:ext cx="4271303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SNAP-110453-0003.JPG"/>
          <p:cNvPicPr>
            <a:picLocks noChangeAspect="1"/>
          </p:cNvPicPr>
          <p:nvPr/>
        </p:nvPicPr>
        <p:blipFill>
          <a:blip r:embed="rId4" cstate="print"/>
          <a:srcRect t="20833" r="15012" b="2778"/>
          <a:stretch>
            <a:fillRect/>
          </a:stretch>
        </p:blipFill>
        <p:spPr>
          <a:xfrm>
            <a:off x="457200" y="1143000"/>
            <a:ext cx="3733800" cy="251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NAP-110156-0002.JPG"/>
          <p:cNvPicPr>
            <a:picLocks noChangeAspect="1"/>
          </p:cNvPicPr>
          <p:nvPr/>
        </p:nvPicPr>
        <p:blipFill>
          <a:blip r:embed="rId5" cstate="print"/>
          <a:srcRect l="1734" t="20834" r="13277"/>
          <a:stretch>
            <a:fillRect/>
          </a:stretch>
        </p:blipFill>
        <p:spPr>
          <a:xfrm>
            <a:off x="457200" y="3733800"/>
            <a:ext cx="3733800" cy="260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Pilot Study #3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8 hours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139 days in culture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7 passages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9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Tested 4 substrates: TC treated plastic, glass, poly-D-Lysine, 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Mouse laminin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Frequency of medium change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Best confluency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35340"/>
            <a:ext cx="7772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Specific Aim 2: Establish the culture conditions for the long-term culture of newt cardiomyocytes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2133600"/>
            <a:ext cx="8077200" cy="206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Specific Aim 3: Identify characteristics of the long-term cell cultures with respect to cell morphology, proliferative capacity, and cell type-specific markers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Primary Cultures of Newt Cardiomyocytes and Morphology</a:t>
            </a:r>
            <a:endParaRPr lang="en-US" sz="36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NAP-110640-0010.TIF"/>
          <p:cNvPicPr>
            <a:picLocks noChangeAspect="1"/>
          </p:cNvPicPr>
          <p:nvPr/>
        </p:nvPicPr>
        <p:blipFill>
          <a:blip r:embed="rId2" cstate="print"/>
          <a:srcRect r="2177"/>
          <a:stretch>
            <a:fillRect/>
          </a:stretch>
        </p:blipFill>
        <p:spPr>
          <a:xfrm>
            <a:off x="838200" y="1221834"/>
            <a:ext cx="35814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NAP-111026-0011.TIF"/>
          <p:cNvPicPr>
            <a:picLocks noChangeAspect="1"/>
          </p:cNvPicPr>
          <p:nvPr/>
        </p:nvPicPr>
        <p:blipFill>
          <a:blip r:embed="rId3" cstate="print"/>
          <a:srcRect r="2083"/>
          <a:stretch>
            <a:fillRect/>
          </a:stretch>
        </p:blipFill>
        <p:spPr>
          <a:xfrm>
            <a:off x="4495800" y="1221835"/>
            <a:ext cx="3581400" cy="2740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2" name="Picture 5" descr="SNAP-102953-0001_(c1)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60478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083" name="Picture 6" descr="SNAP-104901-0002_(c1)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038600"/>
            <a:ext cx="360947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D-Experiment-0011_t001c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14400" y="481012"/>
            <a:ext cx="7391400" cy="553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48000" y="6096000"/>
            <a:ext cx="3352800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6 days after plating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Cells in Cultures Proliferate</a:t>
            </a:r>
            <a:endParaRPr lang="en-US" sz="4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hart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315200" cy="451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Cells in Culture Exhibit Cardiac Markers</a:t>
            </a:r>
            <a:endParaRPr lang="en-US" sz="32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848" y="990600"/>
            <a:ext cx="7642952" cy="5714999"/>
            <a:chOff x="2989109" y="4097867"/>
            <a:chExt cx="8734917" cy="7408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oup 66"/>
            <p:cNvGrpSpPr/>
            <p:nvPr/>
          </p:nvGrpSpPr>
          <p:grpSpPr>
            <a:xfrm>
              <a:off x="2989109" y="4097867"/>
              <a:ext cx="8734917" cy="7408333"/>
              <a:chOff x="17309" y="-304348"/>
              <a:chExt cx="8734917" cy="7408333"/>
            </a:xfrm>
          </p:grpSpPr>
          <p:grpSp>
            <p:nvGrpSpPr>
              <p:cNvPr id="39" name="Group 21"/>
              <p:cNvGrpSpPr/>
              <p:nvPr/>
            </p:nvGrpSpPr>
            <p:grpSpPr>
              <a:xfrm>
                <a:off x="17309" y="-304348"/>
                <a:ext cx="8734917" cy="4930423"/>
                <a:chOff x="89043" y="1126067"/>
                <a:chExt cx="8734917" cy="4930423"/>
              </a:xfrm>
            </p:grpSpPr>
            <p:pic>
              <p:nvPicPr>
                <p:cNvPr id="44" name="Picture 43" descr="MyHC 1-200.3_(DsRed+DAPI).TIF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6172200" y="3962400"/>
                  <a:ext cx="2651760" cy="198690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MD-Experiment-0005_(c3+c4).TIF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6172200" y="1524000"/>
                  <a:ext cx="2651760" cy="1986913"/>
                </a:xfrm>
                <a:prstGeom prst="rect">
                  <a:avLst/>
                </a:prstGeom>
              </p:spPr>
            </p:pic>
            <p:grpSp>
              <p:nvGrpSpPr>
                <p:cNvPr id="46" name="Group 20"/>
                <p:cNvGrpSpPr/>
                <p:nvPr/>
              </p:nvGrpSpPr>
              <p:grpSpPr>
                <a:xfrm>
                  <a:off x="89043" y="1126067"/>
                  <a:ext cx="8445357" cy="4930423"/>
                  <a:chOff x="89043" y="1126067"/>
                  <a:chExt cx="8445357" cy="4930423"/>
                </a:xfrm>
              </p:grpSpPr>
              <p:pic>
                <p:nvPicPr>
                  <p:cNvPr id="47" name="Picture 46" descr="MyHC 1-200.3_DAPI.TIF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838200" y="3962400"/>
                    <a:ext cx="2651760" cy="1986908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MyHC 1-200.3_DsRed.TIF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3505200" y="3962400"/>
                    <a:ext cx="2651760" cy="1986908"/>
                  </a:xfrm>
                  <a:prstGeom prst="rect">
                    <a:avLst/>
                  </a:prstGeom>
                </p:spPr>
              </p:pic>
              <p:pic>
                <p:nvPicPr>
                  <p:cNvPr id="49" name="Picture 48" descr="MD-Experiment-0005_c3.TIF"/>
                  <p:cNvPicPr>
                    <a:picLocks noChangeAspect="1"/>
                  </p:cNvPicPr>
                  <p:nvPr/>
                </p:nvPicPr>
                <p:blipFill>
                  <a:blip r:embed="rId6" cstate="print"/>
                  <a:stretch>
                    <a:fillRect/>
                  </a:stretch>
                </p:blipFill>
                <p:spPr>
                  <a:xfrm>
                    <a:off x="838200" y="1524000"/>
                    <a:ext cx="2651760" cy="198691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9" descr="MD-Experiment-0005_c4.TIF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3505198" y="1524000"/>
                    <a:ext cx="2651760" cy="1986913"/>
                  </a:xfrm>
                  <a:prstGeom prst="rect">
                    <a:avLst/>
                  </a:prstGeom>
                </p:spPr>
              </p:pic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1905000" y="1126067"/>
                    <a:ext cx="685800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PI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343400" y="1126067"/>
                    <a:ext cx="990600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MyHC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6934199" y="1126067"/>
                    <a:ext cx="1600201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Merged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1676400" y="3595511"/>
                    <a:ext cx="990600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DAPI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4343400" y="3595511"/>
                    <a:ext cx="1143000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MyHC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6934199" y="3595511"/>
                    <a:ext cx="1371600" cy="4787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Merged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89043" y="1140178"/>
                    <a:ext cx="844199" cy="2652889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11 days after plating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89043" y="3694289"/>
                    <a:ext cx="844199" cy="2362201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latin typeface="Arial" pitchFamily="34" charset="0"/>
                        <a:cs typeface="Arial" pitchFamily="34" charset="0"/>
                      </a:rPr>
                      <a:t>48 days after plating</a:t>
                    </a:r>
                    <a:endParaRPr lang="en-US" sz="1800" b="1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40" name="TextBox 39"/>
              <p:cNvSpPr txBox="1"/>
              <p:nvPr/>
            </p:nvSpPr>
            <p:spPr>
              <a:xfrm>
                <a:off x="17309" y="4741784"/>
                <a:ext cx="844199" cy="2362201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 pitchFamily="34" charset="0"/>
                    <a:cs typeface="Arial" pitchFamily="34" charset="0"/>
                  </a:rPr>
                  <a:t>112 days after plating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1" name="Picture 40" descr="1 hr MyHC 2_(c3+c5)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098018" y="4967337"/>
                <a:ext cx="2648208" cy="1984248"/>
              </a:xfrm>
              <a:prstGeom prst="rect">
                <a:avLst/>
              </a:prstGeom>
            </p:spPr>
          </p:pic>
          <p:pic>
            <p:nvPicPr>
              <p:cNvPr id="42" name="Picture 41" descr="1 hr MyHC 2_c3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29001" y="4967337"/>
                <a:ext cx="2648208" cy="1984248"/>
              </a:xfrm>
              <a:prstGeom prst="rect">
                <a:avLst/>
              </a:prstGeom>
            </p:spPr>
          </p:pic>
          <p:pic>
            <p:nvPicPr>
              <p:cNvPr id="43" name="Picture 42" descr="1 hr MyHC 2_c5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62001" y="4967337"/>
                <a:ext cx="2648208" cy="1984248"/>
              </a:xfrm>
              <a:prstGeom prst="rect">
                <a:avLst/>
              </a:prstGeom>
            </p:spPr>
          </p:pic>
        </p:grpSp>
        <p:grpSp>
          <p:nvGrpSpPr>
            <p:cNvPr id="35" name="Group 25"/>
            <p:cNvGrpSpPr/>
            <p:nvPr/>
          </p:nvGrpSpPr>
          <p:grpSpPr>
            <a:xfrm>
              <a:off x="4572000" y="9017380"/>
              <a:ext cx="6629400" cy="478764"/>
              <a:chOff x="4572000" y="9017380"/>
              <a:chExt cx="6629400" cy="478764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72000" y="9017380"/>
                <a:ext cx="990600" cy="478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 pitchFamily="34" charset="0"/>
                    <a:cs typeface="Arial" pitchFamily="34" charset="0"/>
                  </a:rPr>
                  <a:t>DAPI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239000" y="9017380"/>
                <a:ext cx="1143000" cy="478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 pitchFamily="34" charset="0"/>
                    <a:cs typeface="Arial" pitchFamily="34" charset="0"/>
                  </a:rPr>
                  <a:t>MyHC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829800" y="9017380"/>
                <a:ext cx="1371600" cy="478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 pitchFamily="34" charset="0"/>
                    <a:cs typeface="Arial" pitchFamily="34" charset="0"/>
                  </a:rPr>
                  <a:t>Merged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Possibility of singular occurrence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No previous basis for length of cell survival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Repeated isolations will confirm enzymatic isolation protocol &amp; culture conditions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Additional immunohistochemical analysis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3048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u="sng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Limitations</a:t>
            </a:r>
            <a:endParaRPr lang="en-US" sz="5400" b="1" u="sng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282575" indent="-282575"/>
            <a:r>
              <a:rPr lang="en-US" b="1" dirty="0" smtClean="0">
                <a:latin typeface="Arial" pitchFamily="34" charset="0"/>
                <a:cs typeface="Arial" pitchFamily="34" charset="0"/>
              </a:rPr>
              <a:t>Three pilot studies established the best method to isolate live cardiomyocytes from whole newt ventricles</a:t>
            </a:r>
          </a:p>
          <a:p>
            <a:pPr marL="282575" indent="-282575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282575" indent="-282575"/>
            <a:r>
              <a:rPr lang="en-US" b="1" dirty="0" smtClean="0">
                <a:latin typeface="Arial" pitchFamily="34" charset="0"/>
                <a:cs typeface="Arial" pitchFamily="34" charset="0"/>
              </a:rPr>
              <a:t>The necessary culture conditions to culture the isolated newt cardiomyocytes long-term were established</a:t>
            </a:r>
          </a:p>
          <a:p>
            <a:pPr marL="282575" indent="-282575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282575" indent="-282575"/>
            <a:r>
              <a:rPr lang="en-US" b="1" dirty="0" smtClean="0">
                <a:latin typeface="Arial" pitchFamily="34" charset="0"/>
                <a:cs typeface="Arial" pitchFamily="34" charset="0"/>
              </a:rPr>
              <a:t>Long-term cultures were characterized by cell morphology, active proliferative capacity, and the positive immunohistochemical staining of cardiac-specific markers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9750" y="304800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u="sng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2514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b="1" dirty="0" smtClean="0">
                <a:latin typeface="Arial" pitchFamily="34" charset="0"/>
                <a:cs typeface="Arial" pitchFamily="34" charset="0"/>
              </a:rPr>
              <a:t> Dr. Daniel J. Garry</a:t>
            </a:r>
          </a:p>
          <a:p>
            <a:pPr marL="0" indent="0"/>
            <a:r>
              <a:rPr lang="en-US" b="1" dirty="0" smtClean="0">
                <a:latin typeface="Arial" pitchFamily="34" charset="0"/>
                <a:cs typeface="Arial" pitchFamily="34" charset="0"/>
              </a:rPr>
              <a:t> Kathy Bowlin</a:t>
            </a:r>
          </a:p>
          <a:p>
            <a:pPr marL="0" indent="0"/>
            <a:r>
              <a:rPr lang="en-US" b="1" dirty="0" smtClean="0">
                <a:latin typeface="Arial" pitchFamily="34" charset="0"/>
                <a:cs typeface="Arial" pitchFamily="34" charset="0"/>
              </a:rPr>
              <a:t> Dr. Bhairab Singh</a:t>
            </a:r>
          </a:p>
          <a:p>
            <a:pPr marL="0" indent="0"/>
            <a:r>
              <a:rPr lang="en-US" b="1" dirty="0" smtClean="0">
                <a:latin typeface="Arial" pitchFamily="34" charset="0"/>
                <a:cs typeface="Arial" pitchFamily="34" charset="0"/>
              </a:rPr>
              <a:t> Princesa VanBuren Hansen</a:t>
            </a:r>
          </a:p>
          <a:p>
            <a:pPr marL="0" indent="0"/>
            <a:r>
              <a:rPr lang="en-US" b="1" dirty="0" smtClean="0">
                <a:latin typeface="Arial" pitchFamily="34" charset="0"/>
                <a:cs typeface="Arial" pitchFamily="34" charset="0"/>
              </a:rPr>
              <a:t> Lillehei Heart Institute, University of Minnesota</a:t>
            </a:r>
          </a:p>
          <a:p>
            <a:pPr marL="0" indent="0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38200" y="304800"/>
            <a:ext cx="7391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Acknowledgements</a:t>
            </a:r>
            <a:endParaRPr kumimoji="0" lang="en-US" sz="5400" b="1" i="0" u="sng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50" name="Picture 2" descr="http://lh6.ggpht.com/_J-n_Fvb4fJs/TCFIII-Y-1I/AAAAAAAAADo/YWhb04LDZjk/Nils%20Hassel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821049"/>
            <a:ext cx="5791200" cy="2960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Progressing toward a continuous cell line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First but significant step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139 days in culture</a:t>
            </a:r>
          </a:p>
          <a:p>
            <a:pPr lvl="1"/>
            <a:r>
              <a:rPr lang="en-US" b="1" i="1" dirty="0" smtClean="0">
                <a:latin typeface="Arial" pitchFamily="34" charset="0"/>
                <a:cs typeface="Arial" pitchFamily="34" charset="0"/>
              </a:rPr>
              <a:t>Research is unique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Making the connection to humans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Common mechanisms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Mouse model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Regeneration of human hearts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End goal: Long life, increased quality of life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457200"/>
            <a:ext cx="449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b="1" u="sng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Significance</a:t>
            </a:r>
            <a:endParaRPr lang="en-US" sz="5400" b="1" u="sng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Single cell cloning by limiting dilution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Signaling pathways</a:t>
            </a:r>
          </a:p>
          <a:p>
            <a:pPr lvl="1"/>
            <a:r>
              <a:rPr lang="en-US" b="1" dirty="0" err="1" smtClean="0">
                <a:latin typeface="Arial" pitchFamily="34" charset="0"/>
                <a:cs typeface="Arial" pitchFamily="34" charset="0"/>
              </a:rPr>
              <a:t>Wnt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Notch</a:t>
            </a:r>
          </a:p>
          <a:p>
            <a:pPr lvl="1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Enhance the proliferative capacity of cardiomyocytes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in vitro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381000"/>
            <a:ext cx="5048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Future Research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China 2007\China 2007 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-76200"/>
            <a:ext cx="10134600" cy="7600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China 2007\China 2007 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76200"/>
            <a:ext cx="5006340" cy="6675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Heart disease is the leading cause of death in the United States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891136"/>
            <a:ext cx="21336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Substantial injury to myocardium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353270"/>
            <a:ext cx="20574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Mammals: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2814935"/>
            <a:ext cx="26670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Loss of contractile tissue, fibrosis, scar formation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334470"/>
            <a:ext cx="48006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Teleost Fish and Amphibians: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133600" y="3195935"/>
            <a:ext cx="990600" cy="2286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004137"/>
            <a:ext cx="20574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Substantial injury to the myocardium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863406"/>
            <a:ext cx="27432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Dedifferentiation and 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proliferation of cardiomyocytes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4985266"/>
            <a:ext cx="24384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Regenerate and restore functionality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891135"/>
            <a:ext cx="24384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Limited capacity for regeneration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057400" y="5442466"/>
            <a:ext cx="990600" cy="2286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410200" y="3195935"/>
            <a:ext cx="990600" cy="2286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791200" y="5442466"/>
            <a:ext cx="990600" cy="2286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24000" y="228600"/>
            <a:ext cx="60960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Introduction</a:t>
            </a:r>
            <a:endParaRPr kumimoji="0" lang="en-US" sz="6000" b="1" i="0" u="sng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Eastern Red-spotted Newt 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3600" i="1" dirty="0" smtClean="0">
                <a:latin typeface="Arial" pitchFamily="34" charset="0"/>
                <a:cs typeface="Arial" pitchFamily="34" charset="0"/>
              </a:rPr>
              <a:t>Notophthalmus viridescens)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Location of Newt Heart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2778"/>
          <a:stretch>
            <a:fillRect/>
          </a:stretch>
        </p:blipFill>
        <p:spPr>
          <a:xfrm>
            <a:off x="457200" y="1905000"/>
            <a:ext cx="3886200" cy="382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newt heart copy4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5D5163"/>
              </a:clrFrom>
              <a:clrTo>
                <a:srgbClr val="5D516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4400" y="2133600"/>
            <a:ext cx="378242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Determine the best method to isolate live cardiomyocytes from whole newt ventricles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Establish the culture conditions for the long-term culture of newt cardiomyocytes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Identify characteristics of long-term cell cultures with respect to cell morphology, proliferative capacity, and cell type-specific markers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304800"/>
            <a:ext cx="60960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Purpose</a:t>
            </a:r>
            <a:endParaRPr kumimoji="0" lang="en-US" sz="6000" b="1" i="0" u="sng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A successful newt cardiomyocyte cell line as a model for heart regeneration will be established. </a:t>
            </a:r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Using the suggested methodologies, this research will: </a:t>
            </a:r>
          </a:p>
          <a:p>
            <a:pPr lvl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1. Successfully isolate newt cardiomyocytes from whole ventricles; </a:t>
            </a:r>
          </a:p>
          <a:p>
            <a:pPr lvl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2. Fully define the culture conditions to culture newt cardiomyocytes long-term; and </a:t>
            </a:r>
          </a:p>
          <a:p>
            <a:pPr lvl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3. Successfully identify characteristics of the long-term culture.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7800" y="152400"/>
            <a:ext cx="60960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Hypothesis</a:t>
            </a:r>
            <a:endParaRPr kumimoji="0" lang="en-US" sz="6000" b="1" i="0" u="sng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Specific Aim 1: Determine the best method to isolate live cardiomyocytes from whole newt ventricles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Goal: maximize number and quality of cells obtained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3 pilot studies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Constants: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Number of newt ventricles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Substrates for attachment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Culture incubation conditions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Enzyme solution</a:t>
            </a:r>
          </a:p>
          <a:p>
            <a:pPr lvl="1"/>
            <a:r>
              <a:rPr lang="en-US" b="1" dirty="0" smtClean="0">
                <a:latin typeface="Arial" pitchFamily="34" charset="0"/>
                <a:cs typeface="Arial" pitchFamily="34" charset="0"/>
              </a:rPr>
              <a:t>Variables: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Initial digestion time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Length of cycles</a:t>
            </a:r>
          </a:p>
          <a:p>
            <a:pPr lvl="2"/>
            <a:r>
              <a:rPr lang="en-US" b="1" dirty="0" smtClean="0">
                <a:latin typeface="Arial" pitchFamily="34" charset="0"/>
                <a:cs typeface="Arial" pitchFamily="34" charset="0"/>
              </a:rPr>
              <a:t>Total length of enzymatic dissociation</a:t>
            </a:r>
          </a:p>
          <a:p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Pilot Study #1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257800"/>
            <a:ext cx="24384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5 days after plating</a:t>
            </a:r>
          </a:p>
        </p:txBody>
      </p:sp>
      <p:pic>
        <p:nvPicPr>
          <p:cNvPr id="7" name="Picture 6" descr="SNAP-181253-000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93" y="1828801"/>
            <a:ext cx="4389120" cy="32886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SNAP-144847-0001.TIF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t="6361" r="6355"/>
          <a:stretch>
            <a:fillRect/>
          </a:stretch>
        </p:blipFill>
        <p:spPr>
          <a:xfrm>
            <a:off x="4652737" y="1816609"/>
            <a:ext cx="4389120" cy="3288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638800" y="5257800"/>
            <a:ext cx="25908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17 days after plating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528</Words>
  <Application>Microsoft Office PowerPoint</Application>
  <PresentationFormat>On-screen Show (4:3)</PresentationFormat>
  <Paragraphs>118</Paragraphs>
  <Slides>22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Deluxe</vt:lpstr>
      <vt:lpstr>Establishment of long-term cultures of newt cardiomyocytes:  an in vitro model for heart regeneration</vt:lpstr>
      <vt:lpstr>Slide 2</vt:lpstr>
      <vt:lpstr>Slide 3</vt:lpstr>
      <vt:lpstr>Slide 4</vt:lpstr>
      <vt:lpstr>Eastern Red-spotted Newt  (Notophthalmus viridescens)</vt:lpstr>
      <vt:lpstr>Slide 6</vt:lpstr>
      <vt:lpstr>Slide 7</vt:lpstr>
      <vt:lpstr>Slide 8</vt:lpstr>
      <vt:lpstr>Pilot Study #1</vt:lpstr>
      <vt:lpstr>Pilot Study #2</vt:lpstr>
      <vt:lpstr>Pilot Study #3</vt:lpstr>
      <vt:lpstr>Slide 12</vt:lpstr>
      <vt:lpstr>Slide 13</vt:lpstr>
      <vt:lpstr>  Primary Cultures of Newt Cardiomyocytes and Morphology</vt:lpstr>
      <vt:lpstr>Slide 15</vt:lpstr>
      <vt:lpstr>Cells in Cultures Proliferate</vt:lpstr>
      <vt:lpstr>Cells in Culture Exhibit Cardiac Markers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Scheme 1</dc:title>
  <dc:creator>Julia Bo Sun</dc:creator>
  <cp:lastModifiedBy>PVANBUREN</cp:lastModifiedBy>
  <cp:revision>63</cp:revision>
  <dcterms:created xsi:type="dcterms:W3CDTF">2011-02-21T00:29:54Z</dcterms:created>
  <dcterms:modified xsi:type="dcterms:W3CDTF">2011-06-19T20:53:40Z</dcterms:modified>
</cp:coreProperties>
</file>