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handoutMasterIdLst>
    <p:handoutMasterId r:id="rId27"/>
  </p:handoutMasterIdLst>
  <p:sldIdLst>
    <p:sldId id="256" r:id="rId2"/>
    <p:sldId id="387" r:id="rId3"/>
    <p:sldId id="318" r:id="rId4"/>
    <p:sldId id="261" r:id="rId5"/>
    <p:sldId id="342" r:id="rId6"/>
    <p:sldId id="319" r:id="rId7"/>
    <p:sldId id="320" r:id="rId8"/>
    <p:sldId id="386" r:id="rId9"/>
    <p:sldId id="346" r:id="rId10"/>
    <p:sldId id="322" r:id="rId11"/>
    <p:sldId id="323" r:id="rId12"/>
    <p:sldId id="324" r:id="rId13"/>
    <p:sldId id="385" r:id="rId14"/>
    <p:sldId id="352" r:id="rId15"/>
    <p:sldId id="357" r:id="rId16"/>
    <p:sldId id="359" r:id="rId17"/>
    <p:sldId id="358" r:id="rId18"/>
    <p:sldId id="365" r:id="rId19"/>
    <p:sldId id="366" r:id="rId20"/>
    <p:sldId id="367" r:id="rId21"/>
    <p:sldId id="363" r:id="rId22"/>
    <p:sldId id="370" r:id="rId23"/>
    <p:sldId id="348" r:id="rId24"/>
    <p:sldId id="334" r:id="rId2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3" autoAdjust="0"/>
    <p:restoredTop sz="94675" autoAdjust="0"/>
  </p:normalViewPr>
  <p:slideViewPr>
    <p:cSldViewPr>
      <p:cViewPr varScale="1">
        <p:scale>
          <a:sx n="108" d="100"/>
          <a:sy n="108" d="100"/>
        </p:scale>
        <p:origin x="-1074" y="-78"/>
      </p:cViewPr>
      <p:guideLst>
        <p:guide orient="horz" pos="2160"/>
        <p:guide pos="2880"/>
      </p:guideLst>
    </p:cSldViewPr>
  </p:slideViewPr>
  <p:outlineViewPr>
    <p:cViewPr>
      <p:scale>
        <a:sx n="33" d="100"/>
        <a:sy n="33" d="100"/>
      </p:scale>
      <p:origin x="0" y="411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29" tIns="45714" rIns="91429" bIns="4571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028" y="0"/>
            <a:ext cx="2972421" cy="465138"/>
          </a:xfrm>
          <a:prstGeom prst="rect">
            <a:avLst/>
          </a:prstGeom>
        </p:spPr>
        <p:txBody>
          <a:bodyPr vert="horz" lIns="91429" tIns="45714" rIns="91429" bIns="45714" rtlCol="0"/>
          <a:lstStyle>
            <a:lvl1pPr algn="r" fontAlgn="auto">
              <a:spcBef>
                <a:spcPts val="0"/>
              </a:spcBef>
              <a:spcAft>
                <a:spcPts val="0"/>
              </a:spcAft>
              <a:defRPr sz="1200">
                <a:latin typeface="+mn-lt"/>
              </a:defRPr>
            </a:lvl1pPr>
          </a:lstStyle>
          <a:p>
            <a:pPr>
              <a:defRPr/>
            </a:pPr>
            <a:fld id="{0C629C9B-B8C1-4414-B6A4-67A7512F51A3}" type="datetimeFigureOut">
              <a:rPr lang="en-US"/>
              <a:pPr>
                <a:defRPr/>
              </a:pPr>
              <a:t>6/19/2011</a:t>
            </a:fld>
            <a:endParaRPr lang="en-US"/>
          </a:p>
        </p:txBody>
      </p:sp>
      <p:sp>
        <p:nvSpPr>
          <p:cNvPr id="4" name="Footer Placeholder 3"/>
          <p:cNvSpPr>
            <a:spLocks noGrp="1"/>
          </p:cNvSpPr>
          <p:nvPr>
            <p:ph type="ftr" sz="quarter" idx="2"/>
          </p:nvPr>
        </p:nvSpPr>
        <p:spPr>
          <a:xfrm>
            <a:off x="2" y="8829675"/>
            <a:ext cx="2972421" cy="465138"/>
          </a:xfrm>
          <a:prstGeom prst="rect">
            <a:avLst/>
          </a:prstGeom>
        </p:spPr>
        <p:txBody>
          <a:bodyPr vert="horz" lIns="91429" tIns="45714" rIns="91429" bIns="45714"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028" y="8829675"/>
            <a:ext cx="2972421" cy="465138"/>
          </a:xfrm>
          <a:prstGeom prst="rect">
            <a:avLst/>
          </a:prstGeom>
        </p:spPr>
        <p:txBody>
          <a:bodyPr vert="horz" lIns="91429" tIns="45714" rIns="91429" bIns="45714" rtlCol="0" anchor="b"/>
          <a:lstStyle>
            <a:lvl1pPr algn="r" fontAlgn="auto">
              <a:spcBef>
                <a:spcPts val="0"/>
              </a:spcBef>
              <a:spcAft>
                <a:spcPts val="0"/>
              </a:spcAft>
              <a:defRPr sz="1200">
                <a:latin typeface="+mn-lt"/>
              </a:defRPr>
            </a:lvl1pPr>
          </a:lstStyle>
          <a:p>
            <a:pPr>
              <a:defRPr/>
            </a:pPr>
            <a:fld id="{48C7E3E0-3B3D-4535-9F56-2338E7098B4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3166" tIns="46583" rIns="93166" bIns="4658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028" y="0"/>
            <a:ext cx="2972421" cy="465138"/>
          </a:xfrm>
          <a:prstGeom prst="rect">
            <a:avLst/>
          </a:prstGeom>
        </p:spPr>
        <p:txBody>
          <a:bodyPr vert="horz" lIns="93166" tIns="46583" rIns="93166" bIns="46583" rtlCol="0"/>
          <a:lstStyle>
            <a:lvl1pPr algn="r" fontAlgn="auto">
              <a:spcBef>
                <a:spcPts val="0"/>
              </a:spcBef>
              <a:spcAft>
                <a:spcPts val="0"/>
              </a:spcAft>
              <a:defRPr sz="1200">
                <a:latin typeface="+mn-lt"/>
              </a:defRPr>
            </a:lvl1pPr>
          </a:lstStyle>
          <a:p>
            <a:pPr>
              <a:defRPr/>
            </a:pPr>
            <a:fld id="{B271FE95-4BC4-4BC8-B274-0238EF384F7D}" type="datetimeFigureOut">
              <a:rPr lang="en-US"/>
              <a:pPr>
                <a:defRPr/>
              </a:pPr>
              <a:t>6/19/2011</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3166" tIns="46583" rIns="93166" bIns="46583" rtlCol="0" anchor="ctr"/>
          <a:lstStyle/>
          <a:p>
            <a:pPr lvl="0"/>
            <a:endParaRPr lang="en-US" noProof="0"/>
          </a:p>
        </p:txBody>
      </p:sp>
      <p:sp>
        <p:nvSpPr>
          <p:cNvPr id="5" name="Notes Placeholder 4"/>
          <p:cNvSpPr>
            <a:spLocks noGrp="1"/>
          </p:cNvSpPr>
          <p:nvPr>
            <p:ph type="body" sz="quarter" idx="3"/>
          </p:nvPr>
        </p:nvSpPr>
        <p:spPr>
          <a:xfrm>
            <a:off x="686422" y="4416427"/>
            <a:ext cx="5485158" cy="4183063"/>
          </a:xfrm>
          <a:prstGeom prst="rect">
            <a:avLst/>
          </a:prstGeom>
        </p:spPr>
        <p:txBody>
          <a:bodyPr vert="horz" lIns="93166" tIns="46583" rIns="93166" bIns="4658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29675"/>
            <a:ext cx="2972421" cy="465138"/>
          </a:xfrm>
          <a:prstGeom prst="rect">
            <a:avLst/>
          </a:prstGeom>
        </p:spPr>
        <p:txBody>
          <a:bodyPr vert="horz" lIns="93166" tIns="46583" rIns="93166" bIns="4658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lIns="93166" tIns="46583" rIns="93166" bIns="46583" rtlCol="0" anchor="b"/>
          <a:lstStyle>
            <a:lvl1pPr algn="r" fontAlgn="auto">
              <a:spcBef>
                <a:spcPts val="0"/>
              </a:spcBef>
              <a:spcAft>
                <a:spcPts val="0"/>
              </a:spcAft>
              <a:defRPr sz="1200">
                <a:latin typeface="+mn-lt"/>
              </a:defRPr>
            </a:lvl1pPr>
          </a:lstStyle>
          <a:p>
            <a:pPr>
              <a:defRPr/>
            </a:pPr>
            <a:fld id="{C2583C75-BCEF-4E74-AB3C-19FA2A70EE2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dirty="0" smtClean="0">
                <a:latin typeface="Times New Roman" pitchFamily="18" charset="0"/>
              </a:rPr>
              <a:t>Same area as shown in the previous slide from a different view with the 30 m data to the right of the orange</a:t>
            </a:r>
            <a:r>
              <a:rPr lang="en-US" baseline="0" dirty="0" smtClean="0">
                <a:latin typeface="Times New Roman" pitchFamily="18" charset="0"/>
              </a:rPr>
              <a:t> line and the 3 m data to the left.</a:t>
            </a:r>
            <a:endParaRPr lang="en-US" dirty="0" smtClean="0">
              <a:latin typeface="Times New Roman" pitchFamily="18" charset="0"/>
            </a:endParaRPr>
          </a:p>
        </p:txBody>
      </p:sp>
      <p:sp>
        <p:nvSpPr>
          <p:cNvPr id="99332" name="Slide Number Placeholder 3"/>
          <p:cNvSpPr>
            <a:spLocks noGrp="1"/>
          </p:cNvSpPr>
          <p:nvPr>
            <p:ph type="sldNum" sz="quarter" idx="5"/>
          </p:nvPr>
        </p:nvSpPr>
        <p:spPr>
          <a:noFill/>
        </p:spPr>
        <p:txBody>
          <a:bodyPr/>
          <a:lstStyle/>
          <a:p>
            <a:fld id="{79B6529B-C609-4ED3-931F-934EFA21680B}" type="slidenum">
              <a:rPr lang="en-US" smtClean="0">
                <a:latin typeface="Times New Roman" pitchFamily="18" charset="0"/>
              </a:rPr>
              <a:pPr/>
              <a:t>18</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2E953-8B1F-4739-AEBF-B2E53AC74007}" type="slidenum">
              <a:rPr lang="en-US"/>
              <a:pPr/>
              <a:t>19</a:t>
            </a:fld>
            <a:endParaRPr lang="en-US"/>
          </a:p>
        </p:txBody>
      </p:sp>
      <p:sp>
        <p:nvSpPr>
          <p:cNvPr id="47106" name="Rectangle 2"/>
          <p:cNvSpPr>
            <a:spLocks noGrp="1" noRot="1" noChangeAspect="1" noChangeArrowheads="1" noTextEdit="1"/>
          </p:cNvSpPr>
          <p:nvPr>
            <p:ph type="sldImg"/>
          </p:nvPr>
        </p:nvSpPr>
        <p:spPr>
          <a:xfrm>
            <a:off x="1106488" y="696913"/>
            <a:ext cx="4646612" cy="3486150"/>
          </a:xfrm>
          <a:ln/>
        </p:spPr>
      </p:sp>
      <p:sp>
        <p:nvSpPr>
          <p:cNvPr id="47107" name="Rectangle 3"/>
          <p:cNvSpPr>
            <a:spLocks noGrp="1" noChangeArrowheads="1"/>
          </p:cNvSpPr>
          <p:nvPr>
            <p:ph type="body" idx="1"/>
          </p:nvPr>
        </p:nvSpPr>
        <p:spPr/>
        <p:txBody>
          <a:bodyPr/>
          <a:lstStyle/>
          <a:p>
            <a:r>
              <a:rPr lang="en-US" dirty="0" smtClean="0"/>
              <a:t>Example of applying</a:t>
            </a:r>
            <a:r>
              <a:rPr lang="en-US" baseline="0" dirty="0" smtClean="0"/>
              <a:t> terrain analysis using high resolution topographic data to identify critical areas.  In this case the terrain attribute identified the potential for ephemeral gully formation in this 13 ac field.  This approach is solely based on topography and ignores other factors that may effect surface runoff such as residue management, climate, etc.  However, with relatively minimal input, a user can define potential areas within a watershed that are vulnerable to surface runoff.</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critical areas were identified using terrain analysis based on </a:t>
            </a:r>
            <a:r>
              <a:rPr lang="en-US" dirty="0" err="1" smtClean="0"/>
              <a:t>LiDAR</a:t>
            </a:r>
            <a:r>
              <a:rPr lang="en-US" dirty="0" smtClean="0"/>
              <a:t> data.</a:t>
            </a:r>
            <a:r>
              <a:rPr lang="en-US" baseline="0" dirty="0" smtClean="0"/>
              <a:t>  These critical areas depicted as ‘</a:t>
            </a:r>
            <a:r>
              <a:rPr lang="en-US" baseline="0" dirty="0" err="1" smtClean="0"/>
              <a:t>pointsheds</a:t>
            </a:r>
            <a:r>
              <a:rPr lang="en-US" baseline="0" dirty="0" smtClean="0"/>
              <a:t>’ where field confirmed places in the watershed that had the potential for a hydrologic connection between the riparian area and the ditch (i.e. surface runoff and its associated </a:t>
            </a:r>
            <a:r>
              <a:rPr lang="en-US" baseline="0" dirty="0" err="1" smtClean="0"/>
              <a:t>analytes</a:t>
            </a:r>
            <a:r>
              <a:rPr lang="en-US" baseline="0" dirty="0" smtClean="0"/>
              <a:t> could potentially be transported to the ditch during a precipitation event).  These areas represent &lt;30% of the overall watershed area.</a:t>
            </a:r>
            <a:endParaRPr lang="en-US" dirty="0"/>
          </a:p>
        </p:txBody>
      </p:sp>
      <p:sp>
        <p:nvSpPr>
          <p:cNvPr id="4" name="Slide Number Placeholder 3"/>
          <p:cNvSpPr>
            <a:spLocks noGrp="1"/>
          </p:cNvSpPr>
          <p:nvPr>
            <p:ph type="sldNum" sz="quarter" idx="10"/>
          </p:nvPr>
        </p:nvSpPr>
        <p:spPr/>
        <p:txBody>
          <a:bodyPr/>
          <a:lstStyle/>
          <a:p>
            <a:pPr>
              <a:defRPr/>
            </a:pPr>
            <a:fld id="{375F6381-C5A1-4864-A878-7EB70BECFA59}"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3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4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41"/>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pic>
        <p:nvPicPr>
          <p:cNvPr id="10" name="Picture 17" descr="EQB Final04logo"/>
          <p:cNvPicPr/>
          <p:nvPr userDrawn="1"/>
        </p:nvPicPr>
        <p:blipFill>
          <a:blip r:embed="rId2" cstate="print"/>
          <a:srcRect/>
          <a:stretch>
            <a:fillRect/>
          </a:stretch>
        </p:blipFill>
        <p:spPr bwMode="auto">
          <a:xfrm>
            <a:off x="7696200" y="5410200"/>
            <a:ext cx="1066800" cy="10572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dirty="0" smtClean="0"/>
              <a:t>Click to edit Master title style</a:t>
            </a:r>
            <a:endParaRPr lang="en-US" dirty="0"/>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7"/>
          <p:cNvSpPr>
            <a:spLocks noGrp="1"/>
          </p:cNvSpPr>
          <p:nvPr>
            <p:ph type="dt" sz="half" idx="10"/>
          </p:nvPr>
        </p:nvSpPr>
        <p:spPr/>
        <p:txBody>
          <a:bodyPr/>
          <a:lstStyle>
            <a:lvl1pPr>
              <a:defRPr/>
            </a:lvl1pPr>
            <a:extLst/>
          </a:lstStyle>
          <a:p>
            <a:pPr>
              <a:defRPr/>
            </a:pPr>
            <a:fld id="{E76FCD49-BAED-44BF-894D-CD32E89516B8}" type="datetimeFigureOut">
              <a:rPr lang="en-US"/>
              <a:pPr>
                <a:defRPr/>
              </a:pPr>
              <a:t>6/19/2011</a:t>
            </a:fld>
            <a:endParaRPr lang="en-US"/>
          </a:p>
        </p:txBody>
      </p:sp>
      <p:sp>
        <p:nvSpPr>
          <p:cNvPr id="12" name="Footer Placeholder 16"/>
          <p:cNvSpPr>
            <a:spLocks noGrp="1"/>
          </p:cNvSpPr>
          <p:nvPr>
            <p:ph type="ftr" sz="quarter" idx="11"/>
          </p:nvPr>
        </p:nvSpPr>
        <p:spPr/>
        <p:txBody>
          <a:bodyPr/>
          <a:lstStyle>
            <a:lvl1pPr>
              <a:defRPr/>
            </a:lvl1pPr>
            <a:extLst/>
          </a:lstStyle>
          <a:p>
            <a:pPr>
              <a:defRPr/>
            </a:pPr>
            <a:endParaRPr lang="en-US"/>
          </a:p>
        </p:txBody>
      </p:sp>
      <p:sp>
        <p:nvSpPr>
          <p:cNvPr id="13" name="Slide Number Placeholder 28"/>
          <p:cNvSpPr>
            <a:spLocks noGrp="1"/>
          </p:cNvSpPr>
          <p:nvPr>
            <p:ph type="sldNum" sz="quarter" idx="12"/>
          </p:nvPr>
        </p:nvSpPr>
        <p:spPr/>
        <p:txBody>
          <a:bodyPr/>
          <a:lstStyle>
            <a:lvl1pPr>
              <a:defRPr/>
            </a:lvl1pPr>
            <a:extLst/>
          </a:lstStyle>
          <a:p>
            <a:pPr>
              <a:defRPr/>
            </a:pPr>
            <a:fld id="{A6D884EA-4F15-415B-B32F-3BE0AEA47C6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EQB Final04logo"/>
          <p:cNvPicPr/>
          <p:nvPr userDrawn="1"/>
        </p:nvPicPr>
        <p:blipFill>
          <a:blip r:embed="rId2" cstate="print"/>
          <a:srcRect/>
          <a:stretch>
            <a:fillRect/>
          </a:stretch>
        </p:blipFill>
        <p:spPr bwMode="auto">
          <a:xfrm>
            <a:off x="304800" y="5791200"/>
            <a:ext cx="838200" cy="8286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B182AEF1-6698-4D67-889B-630478CDD8D1}" type="datetimeFigureOut">
              <a:rPr lang="en-US"/>
              <a:pPr>
                <a:defRPr/>
              </a:pPr>
              <a:t>6/19/2011</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67B05B2A-C096-4D25-A7B8-CACADD1D88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EQB Final04logo"/>
          <p:cNvPicPr/>
          <p:nvPr userDrawn="1"/>
        </p:nvPicPr>
        <p:blipFill>
          <a:blip r:embed="rId2" cstate="print"/>
          <a:srcRect/>
          <a:stretch>
            <a:fillRect/>
          </a:stretch>
        </p:blipFill>
        <p:spPr bwMode="auto">
          <a:xfrm>
            <a:off x="304800" y="5791200"/>
            <a:ext cx="838200" cy="8286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901761DA-0ADA-48A7-B53B-6E82184023B9}" type="datetimeFigureOut">
              <a:rPr lang="en-US"/>
              <a:pPr>
                <a:defRPr/>
              </a:pPr>
              <a:t>6/19/2011</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EDA398FB-DED3-4B01-B111-7CB8420428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7" descr="EQB Final04logo"/>
          <p:cNvPicPr/>
          <p:nvPr userDrawn="1"/>
        </p:nvPicPr>
        <p:blipFill>
          <a:blip r:embed="rId2" cstate="print"/>
          <a:srcRect/>
          <a:stretch>
            <a:fillRect/>
          </a:stretch>
        </p:blipFill>
        <p:spPr bwMode="auto">
          <a:xfrm>
            <a:off x="304800" y="5791200"/>
            <a:ext cx="838200" cy="8286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7"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6553200" y="6248400"/>
            <a:ext cx="2133600" cy="457200"/>
          </a:xfrm>
        </p:spPr>
        <p:txBody>
          <a:bodyPr/>
          <a:lstStyle>
            <a:lvl1pPr>
              <a:defRPr/>
            </a:lvl1pPr>
          </a:lstStyle>
          <a:p>
            <a:pPr>
              <a:defRPr/>
            </a:pPr>
            <a:fld id="{B311CA84-125A-450D-8330-7EDB263D6A0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EQB Final04logo"/>
          <p:cNvPicPr/>
          <p:nvPr userDrawn="1"/>
        </p:nvPicPr>
        <p:blipFill>
          <a:blip r:embed="rId2" cstate="print"/>
          <a:srcRect/>
          <a:stretch>
            <a:fillRect/>
          </a:stretch>
        </p:blipFill>
        <p:spPr bwMode="auto">
          <a:xfrm>
            <a:off x="304800" y="5791200"/>
            <a:ext cx="838200" cy="8286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2A2B2A01-D971-4F80-817E-6DB778FF35C7}" type="datetimeFigureOut">
              <a:rPr lang="en-US"/>
              <a:pPr>
                <a:defRPr/>
              </a:pPr>
              <a:t>6/19/2011</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C9360B05-8D53-40E7-880E-9264662B0C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1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12"/>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Freeform 24"/>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Freeform 25"/>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Rectangle 6"/>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7"/>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8"/>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9"/>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10"/>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11"/>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pic>
        <p:nvPicPr>
          <p:cNvPr id="25" name="Picture 27" descr="EQB Final04logo"/>
          <p:cNvPicPr/>
          <p:nvPr userDrawn="1"/>
        </p:nvPicPr>
        <p:blipFill>
          <a:blip r:embed="rId2" cstate="print"/>
          <a:srcRect/>
          <a:stretch>
            <a:fillRect/>
          </a:stretch>
        </p:blipFill>
        <p:spPr bwMode="auto">
          <a:xfrm>
            <a:off x="304800" y="5791200"/>
            <a:ext cx="838200" cy="8286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6" name="Date Placeholder 3"/>
          <p:cNvSpPr>
            <a:spLocks noGrp="1"/>
          </p:cNvSpPr>
          <p:nvPr>
            <p:ph type="dt" sz="half" idx="10"/>
          </p:nvPr>
        </p:nvSpPr>
        <p:spPr/>
        <p:txBody>
          <a:bodyPr/>
          <a:lstStyle>
            <a:lvl1pPr>
              <a:defRPr/>
            </a:lvl1pPr>
            <a:extLst/>
          </a:lstStyle>
          <a:p>
            <a:pPr>
              <a:defRPr/>
            </a:pPr>
            <a:fld id="{A86EEE78-7E0F-480F-9EB4-8675C0630251}" type="datetimeFigureOut">
              <a:rPr lang="en-US"/>
              <a:pPr>
                <a:defRPr/>
              </a:pPr>
              <a:t>6/19/2011</a:t>
            </a:fld>
            <a:endParaRPr lang="en-US"/>
          </a:p>
        </p:txBody>
      </p:sp>
      <p:sp>
        <p:nvSpPr>
          <p:cNvPr id="27" name="Footer Placeholder 4"/>
          <p:cNvSpPr>
            <a:spLocks noGrp="1"/>
          </p:cNvSpPr>
          <p:nvPr>
            <p:ph type="ftr" sz="quarter" idx="11"/>
          </p:nvPr>
        </p:nvSpPr>
        <p:spPr/>
        <p:txBody>
          <a:bodyPr/>
          <a:lstStyle>
            <a:lvl1pPr>
              <a:defRPr/>
            </a:lvl1pPr>
            <a:extLst/>
          </a:lstStyle>
          <a:p>
            <a:pPr>
              <a:defRPr/>
            </a:pPr>
            <a:endParaRPr lang="en-US"/>
          </a:p>
        </p:txBody>
      </p:sp>
      <p:sp>
        <p:nvSpPr>
          <p:cNvPr id="28" name="Slide Number Placeholder 5"/>
          <p:cNvSpPr>
            <a:spLocks noGrp="1"/>
          </p:cNvSpPr>
          <p:nvPr>
            <p:ph type="sldNum" sz="quarter" idx="12"/>
          </p:nvPr>
        </p:nvSpPr>
        <p:spPr/>
        <p:txBody>
          <a:bodyPr/>
          <a:lstStyle>
            <a:lvl1pPr>
              <a:defRPr/>
            </a:lvl1pPr>
            <a:extLst/>
          </a:lstStyle>
          <a:p>
            <a:pPr>
              <a:defRPr/>
            </a:pPr>
            <a:fld id="{7A3D3391-6CD3-441D-A368-688EAF7B30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EQB Final04logo"/>
          <p:cNvPicPr/>
          <p:nvPr userDrawn="1"/>
        </p:nvPicPr>
        <p:blipFill>
          <a:blip r:embed="rId2" cstate="print"/>
          <a:srcRect/>
          <a:stretch>
            <a:fillRect/>
          </a:stretch>
        </p:blipFill>
        <p:spPr bwMode="auto">
          <a:xfrm>
            <a:off x="304800" y="5791200"/>
            <a:ext cx="838200" cy="8286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4FD27B5E-A6B0-4694-B3B9-0D9663867463}" type="datetimeFigureOut">
              <a:rPr lang="en-US"/>
              <a:pPr>
                <a:defRPr/>
              </a:pPr>
              <a:t>6/19/2011</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p:txBody>
          <a:bodyPr/>
          <a:lstStyle>
            <a:lvl1pPr>
              <a:defRPr/>
            </a:lvl1pPr>
            <a:extLst/>
          </a:lstStyle>
          <a:p>
            <a:pPr>
              <a:defRPr/>
            </a:pPr>
            <a:fld id="{03C7608C-7B34-4688-8F96-01681F3BBDD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24"/>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15"/>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16"/>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17"/>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8"/>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9"/>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20"/>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21"/>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28"/>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29"/>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pic>
        <p:nvPicPr>
          <p:cNvPr id="17" name="Picture 22" descr="EQB Final04logo"/>
          <p:cNvPicPr/>
          <p:nvPr userDrawn="1"/>
        </p:nvPicPr>
        <p:blipFill>
          <a:blip r:embed="rId2" cstate="print"/>
          <a:srcRect/>
          <a:stretch>
            <a:fillRect/>
          </a:stretch>
        </p:blipFill>
        <p:spPr bwMode="auto">
          <a:xfrm>
            <a:off x="304800" y="5791200"/>
            <a:ext cx="838200" cy="8286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Date Placeholder 6"/>
          <p:cNvSpPr>
            <a:spLocks noGrp="1"/>
          </p:cNvSpPr>
          <p:nvPr>
            <p:ph type="dt" sz="half" idx="10"/>
          </p:nvPr>
        </p:nvSpPr>
        <p:spPr/>
        <p:txBody>
          <a:bodyPr/>
          <a:lstStyle>
            <a:lvl1pPr>
              <a:defRPr/>
            </a:lvl1pPr>
            <a:extLst/>
          </a:lstStyle>
          <a:p>
            <a:pPr>
              <a:defRPr/>
            </a:pPr>
            <a:fld id="{6D6B6B27-4727-4A74-808E-B68FCF3B0A65}" type="datetimeFigureOut">
              <a:rPr lang="en-US"/>
              <a:pPr>
                <a:defRPr/>
              </a:pPr>
              <a:t>6/19/2011</a:t>
            </a:fld>
            <a:endParaRPr lang="en-US"/>
          </a:p>
        </p:txBody>
      </p:sp>
      <p:sp>
        <p:nvSpPr>
          <p:cNvPr id="19" name="Footer Placeholder 7"/>
          <p:cNvSpPr>
            <a:spLocks noGrp="1"/>
          </p:cNvSpPr>
          <p:nvPr>
            <p:ph type="ftr" sz="quarter" idx="11"/>
          </p:nvPr>
        </p:nvSpPr>
        <p:spPr/>
        <p:txBody>
          <a:bodyPr/>
          <a:lstStyle>
            <a:lvl1pPr>
              <a:defRPr/>
            </a:lvl1pPr>
            <a:extLst/>
          </a:lstStyle>
          <a:p>
            <a:pPr>
              <a:defRPr/>
            </a:pPr>
            <a:endParaRPr lang="en-US"/>
          </a:p>
        </p:txBody>
      </p:sp>
      <p:sp>
        <p:nvSpPr>
          <p:cNvPr id="20" name="Slide Number Placeholder 8"/>
          <p:cNvSpPr>
            <a:spLocks noGrp="1"/>
          </p:cNvSpPr>
          <p:nvPr>
            <p:ph type="sldNum" sz="quarter" idx="12"/>
          </p:nvPr>
        </p:nvSpPr>
        <p:spPr/>
        <p:txBody>
          <a:bodyPr/>
          <a:lstStyle>
            <a:lvl1pPr>
              <a:defRPr/>
            </a:lvl1pPr>
            <a:extLst/>
          </a:lstStyle>
          <a:p>
            <a:pPr>
              <a:defRPr/>
            </a:pPr>
            <a:fld id="{AF53F84A-1D18-4CF1-9E36-BE81EB2150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EQB Final04logo"/>
          <p:cNvPicPr/>
          <p:nvPr userDrawn="1"/>
        </p:nvPicPr>
        <p:blipFill>
          <a:blip r:embed="rId2" cstate="print"/>
          <a:srcRect/>
          <a:stretch>
            <a:fillRect/>
          </a:stretch>
        </p:blipFill>
        <p:spPr bwMode="auto">
          <a:xfrm>
            <a:off x="304800" y="5791200"/>
            <a:ext cx="838200" cy="8286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E0BC00D9-4BBC-4EFD-A93C-93D7B12AB396}" type="datetimeFigureOut">
              <a:rPr lang="en-US"/>
              <a:pPr>
                <a:defRPr/>
              </a:pPr>
              <a:t>6/19/2011</a:t>
            </a:fld>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182AB137-2195-48EC-A7CC-4D0D5587B0D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EQB Final04logo"/>
          <p:cNvPicPr/>
          <p:nvPr userDrawn="1"/>
        </p:nvPicPr>
        <p:blipFill>
          <a:blip r:embed="rId2" cstate="print"/>
          <a:srcRect/>
          <a:stretch>
            <a:fillRect/>
          </a:stretch>
        </p:blipFill>
        <p:spPr bwMode="auto">
          <a:xfrm>
            <a:off x="304800" y="5791200"/>
            <a:ext cx="838200" cy="8286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Date Placeholder 1"/>
          <p:cNvSpPr>
            <a:spLocks noGrp="1"/>
          </p:cNvSpPr>
          <p:nvPr>
            <p:ph type="dt" sz="half" idx="10"/>
          </p:nvPr>
        </p:nvSpPr>
        <p:spPr/>
        <p:txBody>
          <a:bodyPr/>
          <a:lstStyle>
            <a:lvl1pPr>
              <a:defRPr/>
            </a:lvl1pPr>
            <a:extLst/>
          </a:lstStyle>
          <a:p>
            <a:pPr>
              <a:defRPr/>
            </a:pPr>
            <a:fld id="{903D7F5E-A570-4940-8197-B16F118449BD}" type="datetimeFigureOut">
              <a:rPr lang="en-US"/>
              <a:pPr>
                <a:defRPr/>
              </a:pPr>
              <a:t>6/19/2011</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5DAF35C6-18AB-424E-B8AE-02D4288FF4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EQB Final04logo"/>
          <p:cNvPicPr/>
          <p:nvPr userDrawn="1"/>
        </p:nvPicPr>
        <p:blipFill>
          <a:blip r:embed="rId2" cstate="print"/>
          <a:srcRect/>
          <a:stretch>
            <a:fillRect/>
          </a:stretch>
        </p:blipFill>
        <p:spPr bwMode="auto">
          <a:xfrm>
            <a:off x="304800" y="5791200"/>
            <a:ext cx="838200" cy="8286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B9250C6F-A8CD-4E0E-99C9-0F32C330C1C4}" type="datetimeFigureOut">
              <a:rPr lang="en-US"/>
              <a:pPr>
                <a:defRPr/>
              </a:pPr>
              <a:t>6/19/2011</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p:txBody>
          <a:bodyPr/>
          <a:lstStyle>
            <a:lvl1pPr>
              <a:defRPr/>
            </a:lvl1pPr>
            <a:extLst/>
          </a:lstStyle>
          <a:p>
            <a:pPr>
              <a:defRPr/>
            </a:pPr>
            <a:fld id="{6D1667E5-9256-4952-BFD3-31E96B2D42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9"/>
          <p:cNvGrpSpPr>
            <a:grpSpLocks/>
          </p:cNvGrpSpPr>
          <p:nvPr/>
        </p:nvGrpSpPr>
        <p:grpSpPr bwMode="auto">
          <a:xfrm rot="5400000">
            <a:off x="8515351" y="1219200"/>
            <a:ext cx="131762" cy="128587"/>
            <a:chOff x="6668087" y="1297746"/>
            <a:chExt cx="161840" cy="156602"/>
          </a:xfrm>
        </p:grpSpPr>
        <p:cxnSp>
          <p:nvCxnSpPr>
            <p:cNvPr id="8" name="Straight Connector 14"/>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15"/>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16"/>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3"/>
          <p:cNvGrpSpPr>
            <a:grpSpLocks/>
          </p:cNvGrpSpPr>
          <p:nvPr/>
        </p:nvGrpSpPr>
        <p:grpSpPr bwMode="auto">
          <a:xfrm rot="5400000">
            <a:off x="8667751" y="1371600"/>
            <a:ext cx="131762" cy="128587"/>
            <a:chOff x="6668087" y="1297746"/>
            <a:chExt cx="161840" cy="156602"/>
          </a:xfrm>
        </p:grpSpPr>
        <p:cxnSp>
          <p:nvCxnSpPr>
            <p:cNvPr id="12" name="Straight Connector 10"/>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1"/>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2"/>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17"/>
          <p:cNvGrpSpPr>
            <a:grpSpLocks/>
          </p:cNvGrpSpPr>
          <p:nvPr/>
        </p:nvGrpSpPr>
        <p:grpSpPr bwMode="auto">
          <a:xfrm rot="5400000">
            <a:off x="8320087" y="1474788"/>
            <a:ext cx="131763" cy="128588"/>
            <a:chOff x="6668087" y="1297746"/>
            <a:chExt cx="161840" cy="156602"/>
          </a:xfrm>
        </p:grpSpPr>
        <p:cxnSp>
          <p:nvCxnSpPr>
            <p:cNvPr id="16" name="Straight Connector 18"/>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9"/>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20"/>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9" name="Picture 21" descr="EQB Final04logo"/>
          <p:cNvPicPr/>
          <p:nvPr userDrawn="1"/>
        </p:nvPicPr>
        <p:blipFill>
          <a:blip r:embed="rId2" cstate="print"/>
          <a:srcRect/>
          <a:stretch>
            <a:fillRect/>
          </a:stretch>
        </p:blipFill>
        <p:spPr bwMode="auto">
          <a:xfrm>
            <a:off x="304800" y="5791200"/>
            <a:ext cx="838200" cy="8286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20" name="Date Placeholder 4"/>
          <p:cNvSpPr>
            <a:spLocks noGrp="1"/>
          </p:cNvSpPr>
          <p:nvPr>
            <p:ph type="dt" sz="half" idx="10"/>
          </p:nvPr>
        </p:nvSpPr>
        <p:spPr>
          <a:xfrm>
            <a:off x="6477000" y="55563"/>
            <a:ext cx="2133600" cy="365125"/>
          </a:xfrm>
        </p:spPr>
        <p:txBody>
          <a:bodyPr/>
          <a:lstStyle>
            <a:lvl1pPr>
              <a:defRPr/>
            </a:lvl1pPr>
            <a:extLst/>
          </a:lstStyle>
          <a:p>
            <a:pPr>
              <a:defRPr/>
            </a:pPr>
            <a:fld id="{A4860C99-EEA2-4681-B68C-1463A7920D9E}" type="datetimeFigureOut">
              <a:rPr lang="en-US"/>
              <a:pPr>
                <a:defRPr/>
              </a:pPr>
              <a:t>6/19/2011</a:t>
            </a:fld>
            <a:endParaRPr lang="en-US"/>
          </a:p>
        </p:txBody>
      </p:sp>
      <p:sp>
        <p:nvSpPr>
          <p:cNvPr id="21"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2"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ED4CA908-8A86-4E5D-A4CD-E07495C764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24583"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8996C22B-0CD5-4493-BC2C-1A4822E08A62}" type="datetimeFigureOut">
              <a:rPr lang="en-US"/>
              <a:pPr>
                <a:defRPr/>
              </a:pPr>
              <a:t>6/19/2011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FC0BE59F-3EC6-4BD6-B0D9-12762653D26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Lucida Sans Unicode" pitchFamily="34" charset="0"/>
        </a:defRPr>
      </a:lvl2pPr>
      <a:lvl3pPr algn="l" rtl="0" eaLnBrk="0" fontAlgn="base" hangingPunct="0">
        <a:spcBef>
          <a:spcPct val="0"/>
        </a:spcBef>
        <a:spcAft>
          <a:spcPct val="0"/>
        </a:spcAft>
        <a:defRPr sz="4000">
          <a:solidFill>
            <a:srgbClr val="C1EEFF"/>
          </a:solidFill>
          <a:latin typeface="Lucida Sans Unicode" pitchFamily="34" charset="0"/>
        </a:defRPr>
      </a:lvl3pPr>
      <a:lvl4pPr algn="l" rtl="0" eaLnBrk="0" fontAlgn="base" hangingPunct="0">
        <a:spcBef>
          <a:spcPct val="0"/>
        </a:spcBef>
        <a:spcAft>
          <a:spcPct val="0"/>
        </a:spcAft>
        <a:defRPr sz="4000">
          <a:solidFill>
            <a:srgbClr val="C1EEFF"/>
          </a:solidFill>
          <a:latin typeface="Lucida Sans Unicode" pitchFamily="34" charset="0"/>
        </a:defRPr>
      </a:lvl4pPr>
      <a:lvl5pPr algn="l" rtl="0" eaLnBrk="0" fontAlgn="base" hangingPunct="0">
        <a:spcBef>
          <a:spcPct val="0"/>
        </a:spcBef>
        <a:spcAft>
          <a:spcPct val="0"/>
        </a:spcAft>
        <a:defRPr sz="4000">
          <a:solidFill>
            <a:srgbClr val="C1EEFF"/>
          </a:solidFill>
          <a:latin typeface="Lucida Sans Unicode" pitchFamily="34" charset="0"/>
        </a:defRPr>
      </a:lvl5pPr>
      <a:lvl6pPr marL="457200" algn="l" rtl="0" fontAlgn="base">
        <a:spcBef>
          <a:spcPct val="0"/>
        </a:spcBef>
        <a:spcAft>
          <a:spcPct val="0"/>
        </a:spcAft>
        <a:defRPr sz="4000">
          <a:solidFill>
            <a:srgbClr val="C1EEFF"/>
          </a:solidFill>
          <a:latin typeface="Lucida Sans Unicode" pitchFamily="34" charset="0"/>
        </a:defRPr>
      </a:lvl6pPr>
      <a:lvl7pPr marL="914400" algn="l" rtl="0" fontAlgn="base">
        <a:spcBef>
          <a:spcPct val="0"/>
        </a:spcBef>
        <a:spcAft>
          <a:spcPct val="0"/>
        </a:spcAft>
        <a:defRPr sz="4000">
          <a:solidFill>
            <a:srgbClr val="C1EEFF"/>
          </a:solidFill>
          <a:latin typeface="Lucida Sans Unicode" pitchFamily="34" charset="0"/>
        </a:defRPr>
      </a:lvl7pPr>
      <a:lvl8pPr marL="1371600" algn="l" rtl="0" fontAlgn="base">
        <a:spcBef>
          <a:spcPct val="0"/>
        </a:spcBef>
        <a:spcAft>
          <a:spcPct val="0"/>
        </a:spcAft>
        <a:defRPr sz="4000">
          <a:solidFill>
            <a:srgbClr val="C1EEFF"/>
          </a:solidFill>
          <a:latin typeface="Lucida Sans Unicode" pitchFamily="34" charset="0"/>
        </a:defRPr>
      </a:lvl8pPr>
      <a:lvl9pPr marL="1828800" algn="l" rtl="0" fontAlgn="base">
        <a:spcBef>
          <a:spcPct val="0"/>
        </a:spcBef>
        <a:spcAft>
          <a:spcPct val="0"/>
        </a:spcAft>
        <a:defRPr sz="4000">
          <a:solidFill>
            <a:srgbClr val="C1EEFF"/>
          </a:solidFill>
          <a:latin typeface="Lucida Sans Unicode" pitchFamily="34"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305800" cy="3041904"/>
          </a:xfrm>
        </p:spPr>
        <p:txBody>
          <a:bodyPr/>
          <a:lstStyle/>
          <a:p>
            <a:pPr algn="ctr" eaLnBrk="1" fontAlgn="auto" hangingPunct="1">
              <a:spcAft>
                <a:spcPts val="0"/>
              </a:spcAft>
              <a:defRPr/>
            </a:pPr>
            <a:r>
              <a:rPr lang="en-US" sz="4400" cap="small" dirty="0" smtClean="0">
                <a:solidFill>
                  <a:schemeClr val="tx2">
                    <a:satMod val="200000"/>
                  </a:schemeClr>
                </a:solidFill>
                <a:effectLst>
                  <a:outerShdw blurRad="38100" dist="38100" dir="2700000" algn="tl">
                    <a:srgbClr val="000000">
                      <a:alpha val="43137"/>
                    </a:srgbClr>
                  </a:outerShdw>
                  <a:reflection blurRad="12700" stA="34000" endA="740" endPos="53000" dir="5400000" sy="-100000" algn="bl" rotWithShape="0"/>
                </a:effectLst>
              </a:rPr>
              <a:t>2010 Minnesota Water Plan:</a:t>
            </a:r>
            <a:r>
              <a:rPr lang="en-US" sz="4400" cap="small" dirty="0" smtClean="0">
                <a:solidFill>
                  <a:schemeClr val="tx2">
                    <a:satMod val="200000"/>
                  </a:schemeClr>
                </a:solidFill>
              </a:rPr>
              <a:t/>
            </a:r>
            <a:br>
              <a:rPr lang="en-US" sz="4400" cap="small" dirty="0" smtClean="0">
                <a:solidFill>
                  <a:schemeClr val="tx2">
                    <a:satMod val="200000"/>
                  </a:schemeClr>
                </a:solidFill>
              </a:rPr>
            </a:br>
            <a:r>
              <a:rPr lang="en-US" sz="3200" cap="small" dirty="0" smtClean="0">
                <a:solidFill>
                  <a:schemeClr val="tx1"/>
                </a:solidFill>
                <a:effectLst>
                  <a:outerShdw blurRad="38100" dist="38100" dir="2700000" algn="tl">
                    <a:srgbClr val="000000">
                      <a:alpha val="43137"/>
                    </a:srgbClr>
                  </a:outerShdw>
                  <a:reflection blurRad="12700" stA="34000" endA="740" endPos="53000" dir="5400000" sy="-100000" algn="bl" rotWithShape="0"/>
                </a:effectLst>
              </a:rPr>
              <a:t>Working together to ensure </a:t>
            </a:r>
            <a:br>
              <a:rPr lang="en-US" sz="3200" cap="small" dirty="0" smtClean="0">
                <a:solidFill>
                  <a:schemeClr val="tx1"/>
                </a:solidFill>
                <a:effectLst>
                  <a:outerShdw blurRad="38100" dist="38100" dir="2700000" algn="tl">
                    <a:srgbClr val="000000">
                      <a:alpha val="43137"/>
                    </a:srgbClr>
                  </a:outerShdw>
                  <a:reflection blurRad="12700" stA="34000" endA="740" endPos="53000" dir="5400000" sy="-100000" algn="bl" rotWithShape="0"/>
                </a:effectLst>
              </a:rPr>
            </a:br>
            <a:r>
              <a:rPr lang="en-US" sz="3200" cap="small" dirty="0" smtClean="0">
                <a:solidFill>
                  <a:schemeClr val="tx1"/>
                </a:solidFill>
                <a:effectLst>
                  <a:outerShdw blurRad="38100" dist="38100" dir="2700000" algn="tl">
                    <a:srgbClr val="000000">
                      <a:alpha val="43137"/>
                    </a:srgbClr>
                  </a:outerShdw>
                  <a:reflection blurRad="12700" stA="34000" endA="740" endPos="53000" dir="5400000" sy="-100000" algn="bl" rotWithShape="0"/>
                </a:effectLst>
              </a:rPr>
              <a:t>clean water and healthy ecosystems </a:t>
            </a:r>
            <a:br>
              <a:rPr lang="en-US" sz="3200" cap="small" dirty="0" smtClean="0">
                <a:solidFill>
                  <a:schemeClr val="tx1"/>
                </a:solidFill>
                <a:effectLst>
                  <a:outerShdw blurRad="38100" dist="38100" dir="2700000" algn="tl">
                    <a:srgbClr val="000000">
                      <a:alpha val="43137"/>
                    </a:srgbClr>
                  </a:outerShdw>
                  <a:reflection blurRad="12700" stA="34000" endA="740" endPos="53000" dir="5400000" sy="-100000" algn="bl" rotWithShape="0"/>
                </a:effectLst>
              </a:rPr>
            </a:br>
            <a:r>
              <a:rPr lang="en-US" sz="3200" cap="small" dirty="0" smtClean="0">
                <a:solidFill>
                  <a:schemeClr val="tx1"/>
                </a:solidFill>
                <a:effectLst>
                  <a:outerShdw blurRad="38100" dist="38100" dir="2700000" algn="tl">
                    <a:srgbClr val="000000">
                      <a:alpha val="43137"/>
                    </a:srgbClr>
                  </a:outerShdw>
                  <a:reflection blurRad="12700" stA="34000" endA="740" endPos="53000" dir="5400000" sy="-100000" algn="bl" rotWithShape="0"/>
                </a:effectLst>
              </a:rPr>
              <a:t>for future generations</a:t>
            </a:r>
            <a:endParaRPr lang="en-US" sz="3200" cap="small" dirty="0">
              <a:solidFill>
                <a:schemeClr val="tx1"/>
              </a:solidFill>
              <a:effectLst>
                <a:outerShdw blurRad="38100" dist="38100" dir="2700000" algn="tl">
                  <a:srgbClr val="000000">
                    <a:alpha val="43137"/>
                  </a:srgbClr>
                </a:outerShdw>
                <a:reflection blurRad="12700" stA="34000" endA="740" endPos="53000" dir="5400000" sy="-100000" algn="bl" rotWithShape="0"/>
              </a:effectLst>
            </a:endParaRPr>
          </a:p>
        </p:txBody>
      </p:sp>
      <p:sp>
        <p:nvSpPr>
          <p:cNvPr id="16386" name="Subtitle 2"/>
          <p:cNvSpPr>
            <a:spLocks noGrp="1"/>
          </p:cNvSpPr>
          <p:nvPr>
            <p:ph type="subTitle" idx="1"/>
          </p:nvPr>
        </p:nvSpPr>
        <p:spPr>
          <a:xfrm>
            <a:off x="685800" y="4495800"/>
            <a:ext cx="7467600" cy="1660525"/>
          </a:xfrm>
        </p:spPr>
        <p:txBody>
          <a:bodyPr/>
          <a:lstStyle/>
          <a:p>
            <a:pPr eaLnBrk="1" hangingPunct="1">
              <a:spcBef>
                <a:spcPct val="0"/>
              </a:spcBef>
            </a:pPr>
            <a:r>
              <a:rPr lang="en-US" b="1" smtClean="0">
                <a:effectLst>
                  <a:outerShdw blurRad="38100" dist="38100" dir="2700000" algn="tl">
                    <a:srgbClr val="000000">
                      <a:alpha val="43137"/>
                    </a:srgbClr>
                  </a:outerShdw>
                </a:effectLst>
              </a:rPr>
              <a:t>April 4, </a:t>
            </a:r>
            <a:r>
              <a:rPr lang="en-US" b="1" dirty="0" smtClean="0">
                <a:effectLst>
                  <a:outerShdw blurRad="38100" dist="38100" dir="2700000" algn="tl">
                    <a:srgbClr val="000000">
                      <a:alpha val="43137"/>
                    </a:srgbClr>
                  </a:outerShdw>
                </a:effectLst>
              </a:rPr>
              <a:t>2011</a:t>
            </a:r>
          </a:p>
          <a:p>
            <a:pPr eaLnBrk="1" hangingPunct="1">
              <a:spcBef>
                <a:spcPct val="0"/>
              </a:spcBef>
            </a:pPr>
            <a:r>
              <a:rPr lang="en-US" b="1" dirty="0" smtClean="0">
                <a:effectLst>
                  <a:outerShdw blurRad="38100" dist="38100" dir="2700000" algn="tl">
                    <a:srgbClr val="000000">
                      <a:alpha val="43137"/>
                    </a:srgbClr>
                  </a:outerShdw>
                </a:effectLst>
              </a:rPr>
              <a:t>Princesa VanBuren Hansen </a:t>
            </a:r>
          </a:p>
          <a:p>
            <a:pPr eaLnBrk="1" hangingPunct="1">
              <a:spcBef>
                <a:spcPct val="0"/>
              </a:spcBef>
            </a:pPr>
            <a:r>
              <a:rPr lang="en-US" b="1" dirty="0" smtClean="0">
                <a:effectLst>
                  <a:outerShdw blurRad="38100" dist="38100" dir="2700000" algn="tl">
                    <a:srgbClr val="000000">
                      <a:alpha val="43137"/>
                    </a:srgbClr>
                  </a:outerShdw>
                </a:effectLst>
              </a:rPr>
              <a:t>Environmental Quality Board</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14400"/>
          </a:xfrm>
        </p:spPr>
        <p:txBody>
          <a:bodyPr/>
          <a:lstStyle/>
          <a:p>
            <a:r>
              <a:rPr lang="en-US" b="1" dirty="0" smtClean="0"/>
              <a:t>Strategies</a:t>
            </a:r>
            <a:endParaRPr lang="en-US" b="1" dirty="0"/>
          </a:p>
        </p:txBody>
      </p:sp>
      <p:sp>
        <p:nvSpPr>
          <p:cNvPr id="3" name="Content Placeholder 2"/>
          <p:cNvSpPr>
            <a:spLocks noGrp="1"/>
          </p:cNvSpPr>
          <p:nvPr>
            <p:ph idx="1"/>
          </p:nvPr>
        </p:nvSpPr>
        <p:spPr>
          <a:xfrm>
            <a:off x="533400" y="1371600"/>
            <a:ext cx="5029200" cy="5181600"/>
          </a:xfrm>
        </p:spPr>
        <p:txBody>
          <a:bodyPr>
            <a:normAutofit/>
          </a:bodyPr>
          <a:lstStyle/>
          <a:p>
            <a:pPr>
              <a:buFont typeface="Arial" pitchFamily="34" charset="0"/>
              <a:buChar char="•"/>
            </a:pPr>
            <a:r>
              <a:rPr lang="en-US" sz="2400" b="1" dirty="0" smtClean="0"/>
              <a:t>Increase protection efforts</a:t>
            </a:r>
            <a:endParaRPr lang="en-US" sz="2400" dirty="0" smtClean="0">
              <a:solidFill>
                <a:srgbClr val="FFFF99"/>
              </a:solidFill>
            </a:endParaRPr>
          </a:p>
          <a:p>
            <a:pPr>
              <a:buFont typeface="Arial" pitchFamily="34" charset="0"/>
              <a:buChar char="•"/>
            </a:pPr>
            <a:endParaRPr lang="en-US" sz="900" b="1" dirty="0" smtClean="0"/>
          </a:p>
          <a:p>
            <a:pPr>
              <a:buFont typeface="Arial" pitchFamily="34" charset="0"/>
              <a:buChar char="•"/>
            </a:pPr>
            <a:r>
              <a:rPr lang="en-US" sz="2400" b="1" dirty="0" smtClean="0"/>
              <a:t>Promote wise and efficient use of water</a:t>
            </a:r>
            <a:endParaRPr lang="en-US" sz="2400" dirty="0" smtClean="0">
              <a:solidFill>
                <a:srgbClr val="FFFF99"/>
              </a:solidFill>
            </a:endParaRPr>
          </a:p>
          <a:p>
            <a:pPr>
              <a:buFont typeface="Arial" pitchFamily="34" charset="0"/>
              <a:buChar char="•"/>
            </a:pPr>
            <a:endParaRPr lang="en-US" sz="800" b="1" dirty="0" smtClean="0"/>
          </a:p>
          <a:p>
            <a:pPr>
              <a:buFont typeface="Arial" pitchFamily="34" charset="0"/>
              <a:buChar char="•"/>
            </a:pPr>
            <a:r>
              <a:rPr lang="en-US" sz="2400" b="1" dirty="0" smtClean="0"/>
              <a:t>Restore and enhance local capacity</a:t>
            </a:r>
          </a:p>
          <a:p>
            <a:pPr>
              <a:buFont typeface="Arial" pitchFamily="34" charset="0"/>
              <a:buChar char="•"/>
            </a:pPr>
            <a:endParaRPr lang="en-US" sz="800" b="1" dirty="0" smtClean="0"/>
          </a:p>
          <a:p>
            <a:pPr>
              <a:buFont typeface="Arial" pitchFamily="34" charset="0"/>
              <a:buChar char="•"/>
            </a:pPr>
            <a:r>
              <a:rPr lang="en-US" sz="2400" b="1" dirty="0" smtClean="0"/>
              <a:t>Employ water resource management units</a:t>
            </a:r>
            <a:endParaRPr lang="en-US" sz="2400" dirty="0" smtClean="0">
              <a:solidFill>
                <a:srgbClr val="FFFF99"/>
              </a:solidFill>
            </a:endParaRPr>
          </a:p>
          <a:p>
            <a:pPr>
              <a:buFont typeface="Arial" pitchFamily="34" charset="0"/>
              <a:buChar char="•"/>
            </a:pPr>
            <a:endParaRPr lang="en-US" sz="800" b="1" dirty="0" smtClean="0"/>
          </a:p>
          <a:p>
            <a:pPr>
              <a:buFont typeface="Arial" pitchFamily="34" charset="0"/>
              <a:buChar char="•"/>
            </a:pPr>
            <a:endParaRPr lang="en-US" sz="2400" dirty="0" smtClean="0">
              <a:solidFill>
                <a:srgbClr val="FFFF99"/>
              </a:solidFill>
            </a:endParaRPr>
          </a:p>
          <a:p>
            <a:pPr>
              <a:buFont typeface="Arial" pitchFamily="34" charset="0"/>
              <a:buChar char="•"/>
            </a:pPr>
            <a:endParaRPr lang="en-US" sz="2400" b="1" dirty="0" smtClean="0"/>
          </a:p>
          <a:p>
            <a:endParaRPr lang="en-US" dirty="0"/>
          </a:p>
        </p:txBody>
      </p:sp>
      <p:pic>
        <p:nvPicPr>
          <p:cNvPr id="5" name="Picture 6" descr="92MN047 022"/>
          <p:cNvPicPr>
            <a:picLocks noChangeAspect="1" noChangeArrowheads="1"/>
          </p:cNvPicPr>
          <p:nvPr/>
        </p:nvPicPr>
        <p:blipFill>
          <a:blip r:embed="rId2" cstate="print"/>
          <a:srcRect/>
          <a:stretch>
            <a:fillRect/>
          </a:stretch>
        </p:blipFill>
        <p:spPr bwMode="auto">
          <a:xfrm>
            <a:off x="5181600" y="1828800"/>
            <a:ext cx="38100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r>
              <a:rPr lang="en-US" b="1" dirty="0" smtClean="0"/>
              <a:t>Strategies</a:t>
            </a:r>
            <a:endParaRPr lang="en-US" b="1" dirty="0"/>
          </a:p>
        </p:txBody>
      </p:sp>
      <p:sp>
        <p:nvSpPr>
          <p:cNvPr id="3" name="Content Placeholder 2"/>
          <p:cNvSpPr>
            <a:spLocks noGrp="1"/>
          </p:cNvSpPr>
          <p:nvPr>
            <p:ph idx="1"/>
          </p:nvPr>
        </p:nvSpPr>
        <p:spPr>
          <a:xfrm>
            <a:off x="228600" y="1371600"/>
            <a:ext cx="5105400" cy="5257800"/>
          </a:xfrm>
        </p:spPr>
        <p:txBody>
          <a:bodyPr>
            <a:normAutofit/>
          </a:bodyPr>
          <a:lstStyle/>
          <a:p>
            <a:pPr>
              <a:buFont typeface="Arial" pitchFamily="34" charset="0"/>
              <a:buChar char="•"/>
            </a:pPr>
            <a:r>
              <a:rPr lang="en-US" sz="2400" b="1" dirty="0" smtClean="0"/>
              <a:t>Collect essential information</a:t>
            </a:r>
            <a:endParaRPr lang="en-US" sz="2400" dirty="0" smtClean="0">
              <a:solidFill>
                <a:srgbClr val="FFFF99"/>
              </a:solidFill>
            </a:endParaRPr>
          </a:p>
          <a:p>
            <a:pPr>
              <a:buFont typeface="Arial" pitchFamily="34" charset="0"/>
              <a:buChar char="•"/>
            </a:pPr>
            <a:endParaRPr lang="en-US" sz="800" b="1" dirty="0" smtClean="0"/>
          </a:p>
          <a:p>
            <a:pPr>
              <a:buFont typeface="Arial" pitchFamily="34" charset="0"/>
              <a:buChar char="•"/>
            </a:pPr>
            <a:r>
              <a:rPr lang="en-US" sz="2400" b="1" dirty="0" smtClean="0"/>
              <a:t>Improve access to data </a:t>
            </a:r>
          </a:p>
          <a:p>
            <a:pPr>
              <a:buFont typeface="Arial" pitchFamily="34" charset="0"/>
              <a:buChar char="•"/>
            </a:pPr>
            <a:endParaRPr lang="en-US" sz="800" b="1" dirty="0" smtClean="0"/>
          </a:p>
          <a:p>
            <a:pPr>
              <a:buFont typeface="Arial" pitchFamily="34" charset="0"/>
              <a:buChar char="•"/>
            </a:pPr>
            <a:r>
              <a:rPr lang="en-US" sz="2400" b="1" dirty="0" smtClean="0"/>
              <a:t>Provide implementation tools</a:t>
            </a:r>
            <a:endParaRPr lang="en-US" sz="2400" b="1" dirty="0" smtClean="0">
              <a:solidFill>
                <a:srgbClr val="FFFF99"/>
              </a:solidFill>
            </a:endParaRPr>
          </a:p>
          <a:p>
            <a:pPr>
              <a:buFont typeface="Arial" pitchFamily="34" charset="0"/>
              <a:buChar char="•"/>
            </a:pPr>
            <a:endParaRPr lang="en-US" sz="800" b="1" dirty="0" smtClean="0"/>
          </a:p>
          <a:p>
            <a:pPr>
              <a:buFont typeface="Arial" pitchFamily="34" charset="0"/>
              <a:buChar char="•"/>
            </a:pPr>
            <a:r>
              <a:rPr lang="en-US" sz="2400" b="1" dirty="0" smtClean="0"/>
              <a:t>Target approaches for protection &amp; restoration</a:t>
            </a:r>
            <a:endParaRPr lang="en-US" sz="2400" dirty="0" smtClean="0">
              <a:solidFill>
                <a:srgbClr val="FFFF99"/>
              </a:solidFill>
            </a:endParaRPr>
          </a:p>
          <a:p>
            <a:pPr>
              <a:buFont typeface="Arial" pitchFamily="34" charset="0"/>
              <a:buChar char="•"/>
            </a:pPr>
            <a:endParaRPr lang="en-US" sz="800" b="1" dirty="0" smtClean="0"/>
          </a:p>
          <a:p>
            <a:pPr>
              <a:buFont typeface="Arial" pitchFamily="34" charset="0"/>
              <a:buChar char="•"/>
            </a:pPr>
            <a:r>
              <a:rPr lang="en-US" sz="2400" b="1" dirty="0" smtClean="0"/>
              <a:t>Apply a systematic approach for emerging threats</a:t>
            </a:r>
            <a:endParaRPr lang="en-US" sz="2400" dirty="0" smtClean="0">
              <a:solidFill>
                <a:srgbClr val="FFFF99"/>
              </a:solidFill>
            </a:endParaRPr>
          </a:p>
          <a:p>
            <a:pPr>
              <a:buFont typeface="Arial" pitchFamily="34" charset="0"/>
              <a:buChar char="•"/>
            </a:pPr>
            <a:endParaRPr lang="en-US" sz="2400" b="1" dirty="0" smtClean="0"/>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5562600" y="838200"/>
            <a:ext cx="3438121" cy="51354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Implementation Principles</a:t>
            </a:r>
            <a:endParaRPr lang="en-US" b="1" dirty="0"/>
          </a:p>
        </p:txBody>
      </p:sp>
      <p:sp>
        <p:nvSpPr>
          <p:cNvPr id="3" name="Content Placeholder 2"/>
          <p:cNvSpPr>
            <a:spLocks noGrp="1"/>
          </p:cNvSpPr>
          <p:nvPr>
            <p:ph idx="1"/>
          </p:nvPr>
        </p:nvSpPr>
        <p:spPr>
          <a:xfrm>
            <a:off x="4267200" y="1219200"/>
            <a:ext cx="4876800" cy="5410200"/>
          </a:xfrm>
        </p:spPr>
        <p:txBody>
          <a:bodyPr>
            <a:normAutofit/>
          </a:bodyPr>
          <a:lstStyle/>
          <a:p>
            <a:pPr>
              <a:lnSpc>
                <a:spcPct val="150000"/>
              </a:lnSpc>
              <a:buFont typeface="Arial" pitchFamily="34" charset="0"/>
              <a:buChar char="•"/>
            </a:pPr>
            <a:r>
              <a:rPr lang="en-US" sz="2400" b="1" dirty="0" smtClean="0"/>
              <a:t>Optimized coordination</a:t>
            </a:r>
            <a:endParaRPr lang="en-US" sz="2400" dirty="0" smtClean="0">
              <a:solidFill>
                <a:srgbClr val="FFFF99"/>
              </a:solidFill>
            </a:endParaRPr>
          </a:p>
          <a:p>
            <a:pPr>
              <a:lnSpc>
                <a:spcPct val="150000"/>
              </a:lnSpc>
              <a:buFont typeface="Arial" pitchFamily="34" charset="0"/>
              <a:buChar char="•"/>
            </a:pPr>
            <a:r>
              <a:rPr lang="en-US" sz="2400" b="1" dirty="0" smtClean="0"/>
              <a:t>Prioritized resources</a:t>
            </a:r>
            <a:endParaRPr lang="en-US" sz="2400" b="1" dirty="0" smtClean="0">
              <a:solidFill>
                <a:srgbClr val="FFFF99"/>
              </a:solidFill>
            </a:endParaRPr>
          </a:p>
          <a:p>
            <a:pPr>
              <a:lnSpc>
                <a:spcPct val="150000"/>
              </a:lnSpc>
              <a:buFont typeface="Arial" pitchFamily="34" charset="0"/>
              <a:buChar char="•"/>
            </a:pPr>
            <a:r>
              <a:rPr lang="en-US" sz="2400" b="1" dirty="0" smtClean="0"/>
              <a:t>Comprehensive land and water management</a:t>
            </a:r>
          </a:p>
          <a:p>
            <a:pPr>
              <a:lnSpc>
                <a:spcPct val="150000"/>
              </a:lnSpc>
              <a:buFont typeface="Arial" pitchFamily="34" charset="0"/>
              <a:buChar char="•"/>
            </a:pPr>
            <a:r>
              <a:rPr lang="en-US" sz="2400" b="1" dirty="0" smtClean="0"/>
              <a:t>Adaptive management</a:t>
            </a:r>
            <a:endParaRPr lang="en-US" sz="2400" dirty="0" smtClean="0">
              <a:solidFill>
                <a:srgbClr val="FFFF99"/>
              </a:solidFill>
            </a:endParaRPr>
          </a:p>
          <a:p>
            <a:pPr>
              <a:lnSpc>
                <a:spcPct val="150000"/>
              </a:lnSpc>
              <a:buFont typeface="Arial" pitchFamily="34" charset="0"/>
              <a:buChar char="•"/>
            </a:pPr>
            <a:r>
              <a:rPr lang="en-US" sz="2400" b="1" dirty="0" smtClean="0"/>
              <a:t>Goals and measures</a:t>
            </a:r>
          </a:p>
          <a:p>
            <a:pPr>
              <a:lnSpc>
                <a:spcPct val="150000"/>
              </a:lnSpc>
              <a:buFont typeface="Arial" pitchFamily="34" charset="0"/>
              <a:buChar char="•"/>
            </a:pPr>
            <a:r>
              <a:rPr lang="en-US" sz="2400" b="1" dirty="0" smtClean="0"/>
              <a:t>Education and outreach</a:t>
            </a:r>
          </a:p>
          <a:p>
            <a:pPr>
              <a:lnSpc>
                <a:spcPct val="150000"/>
              </a:lnSpc>
              <a:buFont typeface="Arial" pitchFamily="34" charset="0"/>
              <a:buChar char="•"/>
            </a:pPr>
            <a:r>
              <a:rPr lang="en-US" sz="2400" b="1" dirty="0" smtClean="0"/>
              <a:t>Shared, long-term vision</a:t>
            </a:r>
            <a:endParaRPr lang="en-US" sz="2400" dirty="0" smtClean="0">
              <a:solidFill>
                <a:srgbClr val="FFFF99"/>
              </a:solidFill>
            </a:endParaRPr>
          </a:p>
          <a:p>
            <a:pPr>
              <a:lnSpc>
                <a:spcPct val="150000"/>
              </a:lnSpc>
              <a:buFont typeface="Arial" pitchFamily="34" charset="0"/>
              <a:buChar char="•"/>
            </a:pPr>
            <a:endParaRPr lang="en-US" sz="2400" b="1" dirty="0" smtClean="0">
              <a:solidFill>
                <a:srgbClr val="FFFF99"/>
              </a:solidFill>
            </a:endParaRPr>
          </a:p>
          <a:p>
            <a:pPr>
              <a:lnSpc>
                <a:spcPct val="150000"/>
              </a:lnSpc>
              <a:buFont typeface="Arial" pitchFamily="34" charset="0"/>
              <a:buChar char="•"/>
            </a:pPr>
            <a:endParaRPr lang="en-US" sz="2400" dirty="0" smtClean="0">
              <a:solidFill>
                <a:srgbClr val="FFFF99"/>
              </a:solidFill>
            </a:endParaRPr>
          </a:p>
          <a:p>
            <a:pPr>
              <a:lnSpc>
                <a:spcPct val="150000"/>
              </a:lnSpc>
            </a:pPr>
            <a:endParaRPr lang="en-US" dirty="0"/>
          </a:p>
        </p:txBody>
      </p:sp>
      <p:pic>
        <p:nvPicPr>
          <p:cNvPr id="5" name="Picture 8" descr="2008_09_21 Fall Leaves 008"/>
          <p:cNvPicPr>
            <a:picLocks noChangeAspect="1" noChangeArrowheads="1"/>
          </p:cNvPicPr>
          <p:nvPr/>
        </p:nvPicPr>
        <p:blipFill>
          <a:blip r:embed="rId2" cstate="print"/>
          <a:srcRect/>
          <a:stretch>
            <a:fillRect/>
          </a:stretch>
        </p:blipFill>
        <p:spPr bwMode="auto">
          <a:xfrm>
            <a:off x="152400" y="1905000"/>
            <a:ext cx="3955491"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228600"/>
            <a:ext cx="8839200" cy="1143000"/>
          </a:xfrm>
        </p:spPr>
        <p:txBody>
          <a:bodyPr/>
          <a:lstStyle/>
          <a:p>
            <a:pPr eaLnBrk="1" fontAlgn="auto" hangingPunct="1">
              <a:spcAft>
                <a:spcPts val="0"/>
              </a:spcAft>
              <a:defRPr/>
            </a:pPr>
            <a:r>
              <a:rPr lang="en-US" b="1" smtClean="0"/>
              <a:t>Recognition of the Sustainable System</a:t>
            </a:r>
          </a:p>
        </p:txBody>
      </p:sp>
      <p:pic>
        <p:nvPicPr>
          <p:cNvPr id="33795" name="Picture 4" descr="PICT0056"/>
          <p:cNvPicPr>
            <a:picLocks noChangeAspect="1" noChangeArrowheads="1"/>
          </p:cNvPicPr>
          <p:nvPr/>
        </p:nvPicPr>
        <p:blipFill>
          <a:blip r:embed="rId2" cstate="print"/>
          <a:srcRect/>
          <a:stretch>
            <a:fillRect/>
          </a:stretch>
        </p:blipFill>
        <p:spPr bwMode="auto">
          <a:xfrm>
            <a:off x="4724400" y="4648200"/>
            <a:ext cx="2667000" cy="2000250"/>
          </a:xfrm>
          <a:prstGeom prst="rect">
            <a:avLst/>
          </a:prstGeom>
          <a:noFill/>
          <a:ln w="9525">
            <a:noFill/>
            <a:miter lim="800000"/>
            <a:headEnd/>
            <a:tailEnd/>
          </a:ln>
        </p:spPr>
      </p:pic>
      <p:pic>
        <p:nvPicPr>
          <p:cNvPr id="33796" name="Picture 5" descr="92MN034 001"/>
          <p:cNvPicPr>
            <a:picLocks noChangeAspect="1" noChangeArrowheads="1"/>
          </p:cNvPicPr>
          <p:nvPr/>
        </p:nvPicPr>
        <p:blipFill>
          <a:blip r:embed="rId3" cstate="print"/>
          <a:srcRect/>
          <a:stretch>
            <a:fillRect/>
          </a:stretch>
        </p:blipFill>
        <p:spPr bwMode="auto">
          <a:xfrm>
            <a:off x="6172200" y="3124200"/>
            <a:ext cx="2770188" cy="2078038"/>
          </a:xfrm>
          <a:prstGeom prst="rect">
            <a:avLst/>
          </a:prstGeom>
          <a:noFill/>
          <a:ln w="9525">
            <a:noFill/>
            <a:miter lim="800000"/>
            <a:headEnd/>
            <a:tailEnd/>
          </a:ln>
        </p:spPr>
      </p:pic>
      <p:pic>
        <p:nvPicPr>
          <p:cNvPr id="33797" name="Picture 6" descr="B&amp;B Photos 2 002"/>
          <p:cNvPicPr>
            <a:picLocks noChangeAspect="1" noChangeArrowheads="1"/>
          </p:cNvPicPr>
          <p:nvPr/>
        </p:nvPicPr>
        <p:blipFill>
          <a:blip r:embed="rId4" cstate="print"/>
          <a:srcRect/>
          <a:stretch>
            <a:fillRect/>
          </a:stretch>
        </p:blipFill>
        <p:spPr bwMode="auto">
          <a:xfrm>
            <a:off x="4724400" y="1447800"/>
            <a:ext cx="2895600" cy="2035175"/>
          </a:xfrm>
          <a:prstGeom prst="rect">
            <a:avLst/>
          </a:prstGeom>
          <a:noFill/>
          <a:ln w="9525">
            <a:noFill/>
            <a:miter lim="800000"/>
            <a:headEnd/>
            <a:tailEnd/>
          </a:ln>
        </p:spPr>
      </p:pic>
      <p:pic>
        <p:nvPicPr>
          <p:cNvPr id="33798" name="Picture 7" descr="MPj04019050000[1]"/>
          <p:cNvPicPr>
            <a:picLocks noChangeAspect="1" noChangeArrowheads="1"/>
          </p:cNvPicPr>
          <p:nvPr/>
        </p:nvPicPr>
        <p:blipFill>
          <a:blip r:embed="rId5" cstate="print"/>
          <a:srcRect/>
          <a:stretch>
            <a:fillRect/>
          </a:stretch>
        </p:blipFill>
        <p:spPr bwMode="auto">
          <a:xfrm>
            <a:off x="1600200" y="4648200"/>
            <a:ext cx="2971800" cy="198120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228600" y="2895600"/>
            <a:ext cx="2572808" cy="1981200"/>
          </a:xfrm>
          <a:prstGeom prst="rect">
            <a:avLst/>
          </a:prstGeom>
          <a:noFill/>
          <a:ln w="9525">
            <a:noFill/>
            <a:miter lim="800000"/>
            <a:headEnd/>
            <a:tailEnd/>
          </a:ln>
        </p:spPr>
      </p:pic>
      <p:pic>
        <p:nvPicPr>
          <p:cNvPr id="33794" name="Picture 3" descr="92MN042 001"/>
          <p:cNvPicPr>
            <a:picLocks noChangeAspect="1" noChangeArrowheads="1"/>
          </p:cNvPicPr>
          <p:nvPr/>
        </p:nvPicPr>
        <p:blipFill>
          <a:blip r:embed="rId7" cstate="print"/>
          <a:srcRect/>
          <a:stretch>
            <a:fillRect/>
          </a:stretch>
        </p:blipFill>
        <p:spPr bwMode="auto">
          <a:xfrm>
            <a:off x="1905000" y="1447800"/>
            <a:ext cx="2667000" cy="2000250"/>
          </a:xfrm>
          <a:prstGeom prst="rect">
            <a:avLst/>
          </a:prstGeom>
          <a:noFill/>
          <a:ln w="9525">
            <a:noFill/>
            <a:miter lim="800000"/>
            <a:headEnd/>
            <a:tailEnd/>
          </a:ln>
        </p:spPr>
      </p:pic>
      <p:sp>
        <p:nvSpPr>
          <p:cNvPr id="9" name="TextBox 8"/>
          <p:cNvSpPr txBox="1"/>
          <p:nvPr/>
        </p:nvSpPr>
        <p:spPr>
          <a:xfrm>
            <a:off x="2743200" y="3429000"/>
            <a:ext cx="3581400" cy="1261884"/>
          </a:xfrm>
          <a:prstGeom prst="rect">
            <a:avLst/>
          </a:prstGeom>
          <a:noFill/>
        </p:spPr>
        <p:txBody>
          <a:bodyPr wrap="square" rtlCol="0">
            <a:spAutoFit/>
          </a:bodyPr>
          <a:lstStyle/>
          <a:p>
            <a:r>
              <a:rPr lang="en-US" sz="2000" b="1" dirty="0" smtClean="0">
                <a:solidFill>
                  <a:srgbClr val="FFFF99"/>
                </a:solidFill>
              </a:rPr>
              <a:t>Social</a:t>
            </a:r>
          </a:p>
          <a:p>
            <a:r>
              <a:rPr lang="en-US" sz="2000" b="1" dirty="0" smtClean="0">
                <a:solidFill>
                  <a:srgbClr val="FFFF99"/>
                </a:solidFill>
              </a:rPr>
              <a:t>          Economic </a:t>
            </a:r>
            <a:r>
              <a:rPr lang="en-US" b="1" dirty="0" smtClean="0">
                <a:solidFill>
                  <a:srgbClr val="FFFF99"/>
                </a:solidFill>
              </a:rPr>
              <a:t>		</a:t>
            </a:r>
          </a:p>
          <a:p>
            <a:r>
              <a:rPr lang="en-US" b="1" dirty="0" smtClean="0">
                <a:solidFill>
                  <a:srgbClr val="FFFF99"/>
                </a:solidFill>
              </a:rPr>
              <a:t>		</a:t>
            </a:r>
            <a:endParaRPr lang="en-US" b="1" dirty="0">
              <a:solidFill>
                <a:srgbClr val="FFFF99"/>
              </a:solidFill>
            </a:endParaRPr>
          </a:p>
        </p:txBody>
      </p:sp>
      <p:sp>
        <p:nvSpPr>
          <p:cNvPr id="10" name="TextBox 9"/>
          <p:cNvSpPr txBox="1"/>
          <p:nvPr/>
        </p:nvSpPr>
        <p:spPr>
          <a:xfrm>
            <a:off x="4267200" y="4114800"/>
            <a:ext cx="2286000" cy="677108"/>
          </a:xfrm>
          <a:prstGeom prst="rect">
            <a:avLst/>
          </a:prstGeom>
          <a:noFill/>
        </p:spPr>
        <p:txBody>
          <a:bodyPr wrap="square" rtlCol="0">
            <a:spAutoFit/>
          </a:bodyPr>
          <a:lstStyle/>
          <a:p>
            <a:r>
              <a:rPr lang="en-US" sz="2000" b="1" dirty="0" smtClean="0">
                <a:solidFill>
                  <a:srgbClr val="FFFF99"/>
                </a:solidFill>
              </a:rPr>
              <a:t>Environmental</a:t>
            </a:r>
          </a:p>
          <a:p>
            <a:r>
              <a:rPr lang="en-US" b="1" dirty="0" smtClean="0">
                <a:solidFill>
                  <a:srgbClr val="FFFF99"/>
                </a:solidFill>
              </a:rPr>
              <a:t>		</a:t>
            </a:r>
            <a:endParaRPr lang="en-US" b="1" dirty="0">
              <a:solidFill>
                <a:srgbClr val="FFFF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763"/>
            <a:ext cx="8458200" cy="914400"/>
          </a:xfrm>
        </p:spPr>
        <p:txBody>
          <a:bodyPr/>
          <a:lstStyle/>
          <a:p>
            <a:r>
              <a:rPr lang="en-US" b="1" dirty="0" smtClean="0"/>
              <a:t>Example Applications</a:t>
            </a:r>
            <a:endParaRPr lang="en-US" b="1" dirty="0"/>
          </a:p>
        </p:txBody>
      </p:sp>
      <p:sp>
        <p:nvSpPr>
          <p:cNvPr id="3" name="Content Placeholder 2"/>
          <p:cNvSpPr>
            <a:spLocks noGrp="1"/>
          </p:cNvSpPr>
          <p:nvPr>
            <p:ph idx="1"/>
          </p:nvPr>
        </p:nvSpPr>
        <p:spPr/>
        <p:txBody>
          <a:bodyPr/>
          <a:lstStyle/>
          <a:p>
            <a:r>
              <a:rPr lang="en-US" b="1" dirty="0" smtClean="0"/>
              <a:t>Groundwater management areas</a:t>
            </a:r>
          </a:p>
          <a:p>
            <a:endParaRPr lang="en-US" b="1" dirty="0" smtClean="0"/>
          </a:p>
          <a:p>
            <a:r>
              <a:rPr lang="en-US" b="1" dirty="0" smtClean="0"/>
              <a:t>Contaminants of emerging concern</a:t>
            </a:r>
          </a:p>
          <a:p>
            <a:endParaRPr lang="en-US" b="1" dirty="0" smtClean="0"/>
          </a:p>
          <a:p>
            <a:r>
              <a:rPr lang="en-US" b="1" dirty="0" smtClean="0"/>
              <a:t>Impaired waters </a:t>
            </a:r>
          </a:p>
          <a:p>
            <a:endParaRPr lang="en-US"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14400"/>
          </a:xfrm>
        </p:spPr>
        <p:txBody>
          <a:bodyPr/>
          <a:lstStyle/>
          <a:p>
            <a:r>
              <a:rPr lang="en-US" b="1" dirty="0" smtClean="0"/>
              <a:t>Groundwater Management Areas</a:t>
            </a:r>
            <a:r>
              <a:rPr lang="en-US" dirty="0" smtClean="0"/>
              <a:t/>
            </a:r>
            <a:br>
              <a:rPr lang="en-US" dirty="0" smtClean="0"/>
            </a:br>
            <a:endParaRPr lang="en-US" dirty="0"/>
          </a:p>
        </p:txBody>
      </p:sp>
      <p:sp>
        <p:nvSpPr>
          <p:cNvPr id="4" name="Content Placeholder 3"/>
          <p:cNvSpPr>
            <a:spLocks noGrp="1"/>
          </p:cNvSpPr>
          <p:nvPr>
            <p:ph sz="half" idx="1"/>
          </p:nvPr>
        </p:nvSpPr>
        <p:spPr>
          <a:xfrm>
            <a:off x="0" y="1219200"/>
            <a:ext cx="4343400" cy="5077265"/>
          </a:xfrm>
        </p:spPr>
        <p:txBody>
          <a:bodyPr/>
          <a:lstStyle/>
          <a:p>
            <a:r>
              <a:rPr lang="en-US" sz="2400" b="1" dirty="0" smtClean="0"/>
              <a:t>Employ water resource management units</a:t>
            </a:r>
          </a:p>
          <a:p>
            <a:endParaRPr lang="en-US" sz="2400" b="1" dirty="0" smtClean="0"/>
          </a:p>
          <a:p>
            <a:r>
              <a:rPr lang="en-US" sz="2400" b="1" dirty="0" smtClean="0"/>
              <a:t>Optimize coordination</a:t>
            </a:r>
          </a:p>
          <a:p>
            <a:endParaRPr lang="en-US" sz="2400" b="1" dirty="0" smtClean="0"/>
          </a:p>
          <a:p>
            <a:r>
              <a:rPr lang="en-US" sz="2400" b="1" dirty="0" smtClean="0"/>
              <a:t>Restore &amp; enhance local capacity</a:t>
            </a:r>
          </a:p>
          <a:p>
            <a:endParaRPr lang="en-US" sz="2400" b="1" dirty="0" smtClean="0"/>
          </a:p>
          <a:p>
            <a:r>
              <a:rPr lang="en-US" sz="2400" b="1" dirty="0" smtClean="0"/>
              <a:t>Adaptive management</a:t>
            </a:r>
          </a:p>
        </p:txBody>
      </p:sp>
      <p:pic>
        <p:nvPicPr>
          <p:cNvPr id="6" name="Picture 2"/>
          <p:cNvPicPr>
            <a:picLocks noGrp="1" noChangeAspect="1" noChangeArrowheads="1"/>
          </p:cNvPicPr>
          <p:nvPr>
            <p:ph sz="half" idx="2"/>
          </p:nvPr>
        </p:nvPicPr>
        <p:blipFill>
          <a:blip r:embed="rId2" cstate="print"/>
          <a:srcRect/>
          <a:stretch>
            <a:fillRect/>
          </a:stretch>
        </p:blipFill>
        <p:spPr bwMode="auto">
          <a:xfrm>
            <a:off x="4419600" y="798292"/>
            <a:ext cx="4876800" cy="6359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914400"/>
          </a:xfrm>
        </p:spPr>
        <p:txBody>
          <a:bodyPr/>
          <a:lstStyle/>
          <a:p>
            <a:r>
              <a:rPr lang="en-US" b="1" dirty="0" smtClean="0"/>
              <a:t>Contaminants of Emerging Concern</a:t>
            </a:r>
            <a:r>
              <a:rPr lang="en-US" dirty="0" smtClean="0"/>
              <a:t/>
            </a:r>
            <a:br>
              <a:rPr lang="en-US" dirty="0" smtClean="0"/>
            </a:br>
            <a:endParaRPr lang="en-US" dirty="0"/>
          </a:p>
        </p:txBody>
      </p:sp>
      <p:sp>
        <p:nvSpPr>
          <p:cNvPr id="4" name="Content Placeholder 3"/>
          <p:cNvSpPr>
            <a:spLocks noGrp="1"/>
          </p:cNvSpPr>
          <p:nvPr>
            <p:ph sz="half" idx="1"/>
          </p:nvPr>
        </p:nvSpPr>
        <p:spPr/>
        <p:txBody>
          <a:bodyPr/>
          <a:lstStyle/>
          <a:p>
            <a:endParaRPr lang="en-US" dirty="0"/>
          </a:p>
        </p:txBody>
      </p:sp>
      <p:sp>
        <p:nvSpPr>
          <p:cNvPr id="5" name="Content Placeholder 4"/>
          <p:cNvSpPr>
            <a:spLocks noGrp="1"/>
          </p:cNvSpPr>
          <p:nvPr>
            <p:ph sz="half" idx="2"/>
          </p:nvPr>
        </p:nvSpPr>
        <p:spPr>
          <a:xfrm>
            <a:off x="4495800" y="1524000"/>
            <a:ext cx="4648200" cy="5333999"/>
          </a:xfrm>
        </p:spPr>
        <p:txBody>
          <a:bodyPr/>
          <a:lstStyle/>
          <a:p>
            <a:r>
              <a:rPr lang="en-US" sz="2400" b="1" dirty="0" smtClean="0"/>
              <a:t>Collect essential info for water management decisions</a:t>
            </a:r>
          </a:p>
          <a:p>
            <a:endParaRPr lang="en-US" sz="2400" b="1" dirty="0" smtClean="0"/>
          </a:p>
          <a:p>
            <a:r>
              <a:rPr lang="en-US" sz="2400" b="1" dirty="0" smtClean="0"/>
              <a:t>Improve access to environmental data</a:t>
            </a:r>
          </a:p>
          <a:p>
            <a:endParaRPr lang="en-US" sz="2400" b="1" dirty="0" smtClean="0"/>
          </a:p>
          <a:p>
            <a:r>
              <a:rPr lang="en-US" sz="2400" b="1" dirty="0" smtClean="0"/>
              <a:t>Apply a systematic approach for emerging threats</a:t>
            </a:r>
          </a:p>
          <a:p>
            <a:endParaRPr lang="en-US" dirty="0"/>
          </a:p>
        </p:txBody>
      </p:sp>
      <p:pic>
        <p:nvPicPr>
          <p:cNvPr id="77826" name="Picture 1" descr="Statewide"/>
          <p:cNvPicPr>
            <a:picLocks noChangeAspect="1" noChangeArrowheads="1"/>
          </p:cNvPicPr>
          <p:nvPr/>
        </p:nvPicPr>
        <p:blipFill>
          <a:blip r:embed="rId2" cstate="print"/>
          <a:srcRect/>
          <a:stretch>
            <a:fillRect/>
          </a:stretch>
        </p:blipFill>
        <p:spPr bwMode="auto">
          <a:xfrm>
            <a:off x="-228601" y="1066800"/>
            <a:ext cx="4713555"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Impaired Waters </a:t>
            </a:r>
            <a:r>
              <a:rPr lang="en-US" dirty="0" smtClean="0"/>
              <a:t/>
            </a:r>
            <a:br>
              <a:rPr lang="en-US" dirty="0" smtClean="0"/>
            </a:br>
            <a:endParaRPr lang="en-US" dirty="0"/>
          </a:p>
        </p:txBody>
      </p:sp>
      <p:sp>
        <p:nvSpPr>
          <p:cNvPr id="4" name="Content Placeholder 3"/>
          <p:cNvSpPr>
            <a:spLocks noGrp="1"/>
          </p:cNvSpPr>
          <p:nvPr>
            <p:ph sz="half" idx="1"/>
          </p:nvPr>
        </p:nvSpPr>
        <p:spPr>
          <a:xfrm>
            <a:off x="0" y="1447801"/>
            <a:ext cx="3886200" cy="4848664"/>
          </a:xfrm>
        </p:spPr>
        <p:txBody>
          <a:bodyPr/>
          <a:lstStyle/>
          <a:p>
            <a:r>
              <a:rPr lang="en-US" sz="2400" b="1" dirty="0" smtClean="0"/>
              <a:t>Comprehensive  land &amp; water management</a:t>
            </a:r>
          </a:p>
          <a:p>
            <a:endParaRPr lang="en-US" sz="2400" b="1" dirty="0" smtClean="0"/>
          </a:p>
          <a:p>
            <a:r>
              <a:rPr lang="en-US" sz="2400" b="1" dirty="0" smtClean="0"/>
              <a:t>Provide current implementation tools</a:t>
            </a:r>
          </a:p>
          <a:p>
            <a:endParaRPr lang="en-US" sz="2400" b="1" dirty="0" smtClean="0"/>
          </a:p>
          <a:p>
            <a:r>
              <a:rPr lang="en-US" sz="2400" b="1" dirty="0" smtClean="0"/>
              <a:t>Employ a targeted approach for protection &amp; restoration</a:t>
            </a:r>
          </a:p>
        </p:txBody>
      </p:sp>
      <p:pic>
        <p:nvPicPr>
          <p:cNvPr id="6" name="Picture 7" descr="overview datasets_swuds2"/>
          <p:cNvPicPr>
            <a:picLocks noGrp="1" noChangeAspect="1" noChangeArrowheads="1"/>
          </p:cNvPicPr>
          <p:nvPr>
            <p:ph sz="half" idx="2"/>
          </p:nvPr>
        </p:nvPicPr>
        <p:blipFill>
          <a:blip r:embed="rId2" cstate="print"/>
          <a:srcRect t="4286" b="3181"/>
          <a:stretch>
            <a:fillRect/>
          </a:stretch>
        </p:blipFill>
        <p:spPr>
          <a:xfrm>
            <a:off x="4038600" y="1828800"/>
            <a:ext cx="5334000" cy="412301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idx="1"/>
          </p:nvPr>
        </p:nvSpPr>
        <p:spPr/>
        <p:txBody>
          <a:bodyPr/>
          <a:lstStyle/>
          <a:p>
            <a:endParaRPr lang="en-US" smtClean="0"/>
          </a:p>
        </p:txBody>
      </p:sp>
      <p:pic>
        <p:nvPicPr>
          <p:cNvPr id="21508" name="Picture 2"/>
          <p:cNvPicPr>
            <a:picLocks noChangeAspect="1" noChangeArrowheads="1"/>
          </p:cNvPicPr>
          <p:nvPr/>
        </p:nvPicPr>
        <p:blipFill>
          <a:blip r:embed="rId3" cstate="print"/>
          <a:srcRect l="24255" t="9721" r="2113" b="6944"/>
          <a:stretch>
            <a:fillRect/>
          </a:stretch>
        </p:blipFill>
        <p:spPr bwMode="auto">
          <a:xfrm>
            <a:off x="-387350" y="0"/>
            <a:ext cx="9715500" cy="6858000"/>
          </a:xfrm>
          <a:prstGeom prst="rect">
            <a:avLst/>
          </a:prstGeom>
          <a:noFill/>
          <a:ln w="9525">
            <a:noFill/>
            <a:miter lim="800000"/>
            <a:headEnd/>
            <a:tailEnd/>
          </a:ln>
        </p:spPr>
      </p:pic>
      <p:cxnSp>
        <p:nvCxnSpPr>
          <p:cNvPr id="6" name="Straight Connector 5"/>
          <p:cNvCxnSpPr/>
          <p:nvPr/>
        </p:nvCxnSpPr>
        <p:spPr>
          <a:xfrm rot="5400000">
            <a:off x="1828800" y="3429000"/>
            <a:ext cx="6858000"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52400" y="457200"/>
            <a:ext cx="9144000" cy="914400"/>
          </a:xfrm>
          <a:prstGeom prst="rect">
            <a:avLst/>
          </a:prstGeom>
        </p:spPr>
        <p:txBody>
          <a:bodyPr vert="horz"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100" normalizeH="0" baseline="0" noProof="0" dirty="0" smtClean="0">
                <a:ln>
                  <a:noFill/>
                </a:ln>
                <a:solidFill>
                  <a:srgbClr val="C1EEFF"/>
                </a:solidFill>
                <a:effectLst>
                  <a:outerShdw blurRad="38100" dist="38100" dir="2700000" algn="tl">
                    <a:srgbClr val="000000">
                      <a:alpha val="43137"/>
                    </a:srgbClr>
                  </a:outerShdw>
                </a:effectLst>
                <a:uLnTx/>
                <a:uFillTx/>
                <a:latin typeface="+mj-lt"/>
                <a:ea typeface="+mj-ea"/>
                <a:cs typeface="+mj-cs"/>
              </a:rPr>
              <a:t>Tools for Targeting &amp; Implementation</a:t>
            </a:r>
            <a:endParaRPr kumimoji="0" lang="en-US" sz="4000" b="1" i="0" u="none" strike="noStrike" kern="1200" cap="none" spc="-100" normalizeH="0" baseline="0" noProof="0" dirty="0">
              <a:ln>
                <a:noFill/>
              </a:ln>
              <a:solidFill>
                <a:srgbClr val="C1EEFF"/>
              </a:solidFill>
              <a:effectLst>
                <a:outerShdw blurRad="38100" dist="38100" dir="2700000" algn="tl">
                  <a:srgbClr val="000000">
                    <a:alpha val="43137"/>
                  </a:srgbClr>
                </a:outerShdw>
              </a:effectLst>
              <a:uLnTx/>
              <a:uFillTx/>
              <a:latin typeface="+mj-lt"/>
              <a:ea typeface="+mj-ea"/>
              <a:cs typeface="+mj-cs"/>
            </a:endParaRPr>
          </a:p>
        </p:txBody>
      </p:sp>
      <p:sp>
        <p:nvSpPr>
          <p:cNvPr id="8" name="Text Placeholder 10"/>
          <p:cNvSpPr txBox="1">
            <a:spLocks/>
          </p:cNvSpPr>
          <p:nvPr/>
        </p:nvSpPr>
        <p:spPr>
          <a:xfrm>
            <a:off x="152400" y="1752600"/>
            <a:ext cx="4041775" cy="639762"/>
          </a:xfrm>
          <a:prstGeom prst="rect">
            <a:avLst/>
          </a:prstGeom>
        </p:spPr>
        <p:txBody>
          <a:bodyPr/>
          <a:lstStyle/>
          <a:p>
            <a:pPr marL="411163" marR="0" lvl="0" indent="-342900" algn="ctr" defTabSz="914400" rtl="0" eaLnBrk="0" fontAlgn="base" latinLnBrk="0" hangingPunct="0">
              <a:lnSpc>
                <a:spcPct val="100000"/>
              </a:lnSpc>
              <a:spcBef>
                <a:spcPts val="700"/>
              </a:spcBef>
              <a:spcAft>
                <a:spcPct val="0"/>
              </a:spcAft>
              <a:buClr>
                <a:schemeClr val="tx2"/>
              </a:buClr>
              <a:buSzPct val="95000"/>
              <a:tabLst/>
              <a:defRPr/>
            </a:pPr>
            <a:r>
              <a:rPr kumimoji="0" lang="en-US" sz="3000" b="1" i="0" u="none" strike="noStrike" kern="1200" cap="none" spc="0" normalizeH="0" baseline="0" noProof="0" dirty="0" err="1" smtClean="0">
                <a:ln>
                  <a:noFill/>
                </a:ln>
                <a:solidFill>
                  <a:srgbClr val="FFFF00"/>
                </a:solidFill>
                <a:effectLst>
                  <a:outerShdw blurRad="38100" dist="38100" dir="2700000" algn="tl">
                    <a:srgbClr val="000000">
                      <a:alpha val="43137"/>
                    </a:srgbClr>
                  </a:outerShdw>
                </a:effectLst>
                <a:uLnTx/>
                <a:uFillTx/>
                <a:latin typeface="+mn-lt"/>
                <a:ea typeface="+mn-ea"/>
                <a:cs typeface="+mn-cs"/>
              </a:rPr>
              <a:t>LiDAR</a:t>
            </a:r>
            <a:r>
              <a:rPr kumimoji="0" lang="en-US" sz="3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3 m DEM</a:t>
            </a:r>
            <a:endParaRPr kumimoji="0" lang="en-US" sz="3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endParaRPr>
          </a:p>
        </p:txBody>
      </p:sp>
      <p:sp>
        <p:nvSpPr>
          <p:cNvPr id="9" name="Text Placeholder 9"/>
          <p:cNvSpPr txBox="1">
            <a:spLocks/>
          </p:cNvSpPr>
          <p:nvPr/>
        </p:nvSpPr>
        <p:spPr bwMode="auto">
          <a:xfrm>
            <a:off x="5334000" y="1752600"/>
            <a:ext cx="4040188"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ctr" defTabSz="914400" rtl="0" eaLnBrk="0" fontAlgn="base" latinLnBrk="0" hangingPunct="0">
              <a:lnSpc>
                <a:spcPct val="100000"/>
              </a:lnSpc>
              <a:spcBef>
                <a:spcPts val="700"/>
              </a:spcBef>
              <a:spcAft>
                <a:spcPct val="0"/>
              </a:spcAft>
              <a:buClr>
                <a:schemeClr val="tx2"/>
              </a:buClr>
              <a:buSzPct val="95000"/>
              <a:tabLst/>
              <a:defRPr/>
            </a:pPr>
            <a:r>
              <a:rPr kumimoji="0" lang="en-US" sz="3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USGS 30 m DEM</a:t>
            </a:r>
            <a:endParaRPr kumimoji="0" lang="en-US" sz="3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64350"/>
            <a:chOff x="0" y="0"/>
            <a:chExt cx="5760" cy="4324"/>
          </a:xfrm>
        </p:grpSpPr>
        <p:pic>
          <p:nvPicPr>
            <p:cNvPr id="46083" name="Picture 3" descr="SPI Map"/>
            <p:cNvPicPr>
              <a:picLocks noChangeAspect="1" noChangeArrowheads="1"/>
            </p:cNvPicPr>
            <p:nvPr/>
          </p:nvPicPr>
          <p:blipFill>
            <a:blip r:embed="rId3" cstate="print"/>
            <a:srcRect l="25095" r="22536"/>
            <a:stretch>
              <a:fillRect/>
            </a:stretch>
          </p:blipFill>
          <p:spPr bwMode="auto">
            <a:xfrm>
              <a:off x="0" y="1"/>
              <a:ext cx="2928" cy="4319"/>
            </a:xfrm>
            <a:prstGeom prst="rect">
              <a:avLst/>
            </a:prstGeom>
            <a:noFill/>
            <a:ln w="9525">
              <a:noFill/>
              <a:miter lim="800000"/>
              <a:headEnd/>
              <a:tailEnd/>
            </a:ln>
          </p:spPr>
        </p:pic>
        <p:pic>
          <p:nvPicPr>
            <p:cNvPr id="46084" name="Picture 4" descr="Ditch_12-May_2005-0010"/>
            <p:cNvPicPr>
              <a:picLocks noChangeAspect="1" noChangeArrowheads="1"/>
            </p:cNvPicPr>
            <p:nvPr/>
          </p:nvPicPr>
          <p:blipFill>
            <a:blip r:embed="rId4" cstate="print"/>
            <a:srcRect/>
            <a:stretch>
              <a:fillRect/>
            </a:stretch>
          </p:blipFill>
          <p:spPr bwMode="auto">
            <a:xfrm>
              <a:off x="2976" y="0"/>
              <a:ext cx="2784" cy="2187"/>
            </a:xfrm>
            <a:prstGeom prst="rect">
              <a:avLst/>
            </a:prstGeom>
            <a:noFill/>
          </p:spPr>
        </p:pic>
        <p:pic>
          <p:nvPicPr>
            <p:cNvPr id="46085" name="Picture 5" descr="Gully_0001"/>
            <p:cNvPicPr>
              <a:picLocks noChangeAspect="1" noChangeArrowheads="1"/>
            </p:cNvPicPr>
            <p:nvPr/>
          </p:nvPicPr>
          <p:blipFill>
            <a:blip r:embed="rId5" cstate="print"/>
            <a:srcRect r="5016" b="13333"/>
            <a:stretch>
              <a:fillRect/>
            </a:stretch>
          </p:blipFill>
          <p:spPr bwMode="auto">
            <a:xfrm>
              <a:off x="2976" y="2452"/>
              <a:ext cx="2784" cy="1872"/>
            </a:xfrm>
            <a:prstGeom prst="rect">
              <a:avLst/>
            </a:prstGeom>
            <a:noFill/>
          </p:spPr>
        </p:pic>
        <p:sp>
          <p:nvSpPr>
            <p:cNvPr id="46086" name="Line 6"/>
            <p:cNvSpPr>
              <a:spLocks noChangeShapeType="1"/>
            </p:cNvSpPr>
            <p:nvPr/>
          </p:nvSpPr>
          <p:spPr bwMode="auto">
            <a:xfrm>
              <a:off x="2064" y="1584"/>
              <a:ext cx="2112" cy="0"/>
            </a:xfrm>
            <a:prstGeom prst="line">
              <a:avLst/>
            </a:prstGeom>
            <a:noFill/>
            <a:ln w="203200">
              <a:solidFill>
                <a:srgbClr val="00FF00"/>
              </a:solidFill>
              <a:round/>
              <a:headEnd/>
              <a:tailEnd type="triangle" w="med" len="med"/>
            </a:ln>
            <a:effectLst/>
          </p:spPr>
          <p:txBody>
            <a:bodyPr/>
            <a:lstStyle/>
            <a:p>
              <a:endParaRPr lang="en-US"/>
            </a:p>
          </p:txBody>
        </p:sp>
        <p:sp>
          <p:nvSpPr>
            <p:cNvPr id="46087" name="Line 7"/>
            <p:cNvSpPr>
              <a:spLocks noChangeShapeType="1"/>
            </p:cNvSpPr>
            <p:nvPr/>
          </p:nvSpPr>
          <p:spPr bwMode="auto">
            <a:xfrm>
              <a:off x="1872" y="1776"/>
              <a:ext cx="2064" cy="1392"/>
            </a:xfrm>
            <a:prstGeom prst="line">
              <a:avLst/>
            </a:prstGeom>
            <a:noFill/>
            <a:ln w="203200">
              <a:solidFill>
                <a:srgbClr val="00FF00"/>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a:xfrm>
            <a:off x="533400" y="1676400"/>
            <a:ext cx="8153400" cy="4679950"/>
          </a:xfrm>
        </p:spPr>
        <p:txBody>
          <a:bodyPr/>
          <a:lstStyle/>
          <a:p>
            <a:pPr>
              <a:buFont typeface="Arial" pitchFamily="34" charset="0"/>
              <a:buChar char="•"/>
            </a:pPr>
            <a:r>
              <a:rPr lang="en-US" sz="2800" b="1" dirty="0" smtClean="0"/>
              <a:t>EQB &amp; background </a:t>
            </a:r>
          </a:p>
          <a:p>
            <a:pPr>
              <a:buFont typeface="Arial" pitchFamily="34" charset="0"/>
              <a:buChar char="•"/>
            </a:pPr>
            <a:endParaRPr lang="en-US" sz="2800" b="1" dirty="0" smtClean="0"/>
          </a:p>
          <a:p>
            <a:pPr>
              <a:buFont typeface="Arial" pitchFamily="34" charset="0"/>
              <a:buChar char="•"/>
            </a:pPr>
            <a:r>
              <a:rPr lang="en-US" sz="2800" b="1" dirty="0" smtClean="0"/>
              <a:t>State water plan</a:t>
            </a:r>
          </a:p>
          <a:p>
            <a:pPr>
              <a:buFont typeface="Arial" pitchFamily="34" charset="0"/>
              <a:buChar char="•"/>
            </a:pPr>
            <a:endParaRPr lang="en-US" sz="2800" b="1" dirty="0" smtClean="0"/>
          </a:p>
          <a:p>
            <a:pPr>
              <a:buFont typeface="Arial" pitchFamily="34" charset="0"/>
              <a:buChar char="•"/>
            </a:pPr>
            <a:r>
              <a:rPr lang="en-US" sz="2800" b="1" dirty="0" smtClean="0"/>
              <a:t>Example applications</a:t>
            </a:r>
          </a:p>
          <a:p>
            <a:pPr>
              <a:buFont typeface="Arial" pitchFamily="34" charset="0"/>
              <a:buChar char="•"/>
            </a:pPr>
            <a:endParaRPr lang="en-US" sz="2800" b="1" dirty="0" smtClean="0"/>
          </a:p>
          <a:p>
            <a:pPr>
              <a:buFont typeface="Arial" pitchFamily="34" charset="0"/>
              <a:buChar char="•"/>
            </a:pPr>
            <a:r>
              <a:rPr lang="en-US" sz="2800" b="1" dirty="0" smtClean="0"/>
              <a:t>Next steps</a:t>
            </a:r>
            <a:endParaRPr lang="en-US" sz="2800" b="1" dirty="0"/>
          </a:p>
        </p:txBody>
      </p:sp>
      <p:pic>
        <p:nvPicPr>
          <p:cNvPr id="77829" name="Picture 5" descr="E:\Princesa's General\EQB\Master File of PVB's Photos for Document Use\New\2010_07 Whitefish 142.jpg"/>
          <p:cNvPicPr>
            <a:picLocks noChangeAspect="1" noChangeArrowheads="1"/>
          </p:cNvPicPr>
          <p:nvPr/>
        </p:nvPicPr>
        <p:blipFill>
          <a:blip r:embed="rId2" cstate="print"/>
          <a:srcRect/>
          <a:stretch>
            <a:fillRect/>
          </a:stretch>
        </p:blipFill>
        <p:spPr bwMode="auto">
          <a:xfrm>
            <a:off x="5029200" y="685799"/>
            <a:ext cx="3696644" cy="552214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beauford_drainagearea_060209"/>
          <p:cNvPicPr>
            <a:picLocks noGrp="1" noChangeAspect="1" noChangeArrowheads="1"/>
          </p:cNvPicPr>
          <p:nvPr>
            <p:ph/>
          </p:nvPr>
        </p:nvPicPr>
        <p:blipFill>
          <a:blip r:embed="rId3" cstate="print"/>
          <a:stretch>
            <a:fillRect/>
          </a:stretch>
        </p:blipFill>
        <p:spPr>
          <a:xfrm>
            <a:off x="762000" y="762000"/>
            <a:ext cx="7571518" cy="5851525"/>
          </a:xfrm>
          <a:noFill/>
        </p:spPr>
      </p:pic>
      <p:sp>
        <p:nvSpPr>
          <p:cNvPr id="4" name="Text Box 3"/>
          <p:cNvSpPr txBox="1">
            <a:spLocks noChangeArrowheads="1"/>
          </p:cNvSpPr>
          <p:nvPr/>
        </p:nvSpPr>
        <p:spPr bwMode="auto">
          <a:xfrm>
            <a:off x="838200" y="0"/>
            <a:ext cx="8305800" cy="707886"/>
          </a:xfrm>
          <a:prstGeom prst="rect">
            <a:avLst/>
          </a:prstGeom>
          <a:solidFill>
            <a:schemeClr val="bg1">
              <a:alpha val="85000"/>
            </a:schemeClr>
          </a:solidFill>
          <a:ln w="9525">
            <a:noFill/>
            <a:miter lim="800000"/>
            <a:headEnd/>
            <a:tailEnd/>
          </a:ln>
        </p:spPr>
        <p:txBody>
          <a:bodyPr wrap="square">
            <a:spAutoFit/>
          </a:bodyPr>
          <a:lstStyle/>
          <a:p>
            <a:pPr eaLnBrk="0" hangingPunct="0"/>
            <a:r>
              <a:rPr lang="en-US" sz="4000" b="1" dirty="0" smtClean="0">
                <a:solidFill>
                  <a:schemeClr val="tx2"/>
                </a:solidFill>
                <a:effectLst>
                  <a:outerShdw blurRad="38100" dist="38100" dir="2700000" algn="tl">
                    <a:srgbClr val="000000">
                      <a:alpha val="43137"/>
                    </a:srgbClr>
                  </a:outerShdw>
                </a:effectLst>
                <a:latin typeface="+mj-lt"/>
              </a:rPr>
              <a:t>Precision Conservation</a:t>
            </a:r>
            <a:endParaRPr lang="en-US" sz="4000" i="1" dirty="0">
              <a:solidFill>
                <a:schemeClr val="tx2"/>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7772400" cy="914400"/>
          </a:xfrm>
        </p:spPr>
        <p:txBody>
          <a:bodyPr/>
          <a:lstStyle/>
          <a:p>
            <a:r>
              <a:rPr lang="en-US" b="1" dirty="0" smtClean="0"/>
              <a:t>Adaptive Management Applied</a:t>
            </a:r>
          </a:p>
        </p:txBody>
      </p:sp>
      <p:sp>
        <p:nvSpPr>
          <p:cNvPr id="34819" name="Rectangle 3"/>
          <p:cNvSpPr>
            <a:spLocks noGrp="1" noChangeArrowheads="1"/>
          </p:cNvSpPr>
          <p:nvPr>
            <p:ph type="body" idx="1"/>
          </p:nvPr>
        </p:nvSpPr>
        <p:spPr>
          <a:xfrm>
            <a:off x="609600" y="1371600"/>
            <a:ext cx="8077200" cy="5334000"/>
          </a:xfrm>
        </p:spPr>
        <p:txBody>
          <a:bodyPr/>
          <a:lstStyle/>
          <a:p>
            <a:r>
              <a:rPr lang="en-US" sz="2400" b="1" dirty="0" smtClean="0"/>
              <a:t>Abundance – management</a:t>
            </a:r>
          </a:p>
          <a:p>
            <a:r>
              <a:rPr lang="en-US" sz="2400" b="1" dirty="0" smtClean="0"/>
              <a:t>GW &amp; SW separation – single resource</a:t>
            </a:r>
          </a:p>
          <a:p>
            <a:r>
              <a:rPr lang="en-US" sz="2400" b="1" dirty="0" smtClean="0"/>
              <a:t>Quantity &amp; quality independence – managed together</a:t>
            </a:r>
          </a:p>
          <a:p>
            <a:r>
              <a:rPr lang="en-US" sz="2400" b="1" dirty="0" smtClean="0"/>
              <a:t>Point specific decision-making – integrated, system view</a:t>
            </a:r>
          </a:p>
          <a:p>
            <a:r>
              <a:rPr lang="en-US" sz="2400" b="1" dirty="0" smtClean="0"/>
              <a:t>Stream reach – watershed assessment</a:t>
            </a:r>
          </a:p>
          <a:p>
            <a:endParaRPr lang="en-US" sz="2400" b="1" dirty="0" smtClean="0"/>
          </a:p>
          <a:p>
            <a:r>
              <a:rPr lang="en-US" sz="2400" b="1" dirty="0" smtClean="0"/>
              <a:t>Quality, quantity, ecosystems, humans, society, economy and quality of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763"/>
            <a:ext cx="8077200" cy="914400"/>
          </a:xfrm>
        </p:spPr>
        <p:txBody>
          <a:bodyPr/>
          <a:lstStyle/>
          <a:p>
            <a:r>
              <a:rPr lang="en-US" b="1" dirty="0" smtClean="0"/>
              <a:t>Strengths of the Plan</a:t>
            </a:r>
            <a:endParaRPr lang="en-US" b="1" dirty="0"/>
          </a:p>
        </p:txBody>
      </p:sp>
      <p:sp>
        <p:nvSpPr>
          <p:cNvPr id="3" name="Content Placeholder 2"/>
          <p:cNvSpPr>
            <a:spLocks noGrp="1"/>
          </p:cNvSpPr>
          <p:nvPr>
            <p:ph idx="1"/>
          </p:nvPr>
        </p:nvSpPr>
        <p:spPr>
          <a:xfrm>
            <a:off x="457200" y="1524000"/>
            <a:ext cx="8534400" cy="4832350"/>
          </a:xfrm>
        </p:spPr>
        <p:txBody>
          <a:bodyPr/>
          <a:lstStyle/>
          <a:p>
            <a:pPr>
              <a:buFont typeface="Arial" pitchFamily="34" charset="0"/>
              <a:buChar char="•"/>
            </a:pPr>
            <a:endParaRPr lang="en-US" sz="800" b="1" dirty="0" smtClean="0"/>
          </a:p>
          <a:p>
            <a:pPr>
              <a:buFont typeface="Arial" pitchFamily="34" charset="0"/>
              <a:buChar char="•"/>
            </a:pPr>
            <a:r>
              <a:rPr lang="en-US" sz="2800" b="1" dirty="0" smtClean="0"/>
              <a:t>Unifies state water activities</a:t>
            </a:r>
          </a:p>
          <a:p>
            <a:pPr>
              <a:buFont typeface="Arial" pitchFamily="34" charset="0"/>
              <a:buChar char="•"/>
            </a:pPr>
            <a:endParaRPr lang="en-US" sz="2800" b="1" dirty="0" smtClean="0"/>
          </a:p>
          <a:p>
            <a:pPr>
              <a:buFont typeface="Arial" pitchFamily="34" charset="0"/>
              <a:buChar char="•"/>
            </a:pPr>
            <a:r>
              <a:rPr lang="en-US" sz="2800" b="1" dirty="0" smtClean="0"/>
              <a:t>Articulates consensus &amp; commitment</a:t>
            </a:r>
          </a:p>
          <a:p>
            <a:pPr>
              <a:buFont typeface="Arial" pitchFamily="34" charset="0"/>
              <a:buChar char="•"/>
            </a:pPr>
            <a:endParaRPr lang="en-US" sz="2800" b="1" dirty="0" smtClean="0"/>
          </a:p>
          <a:p>
            <a:pPr>
              <a:buFont typeface="Arial" pitchFamily="34" charset="0"/>
              <a:buChar char="•"/>
            </a:pPr>
            <a:r>
              <a:rPr lang="en-US" sz="2800" b="1" dirty="0" smtClean="0"/>
              <a:t>Promotes a dynamic, adaptive approach to water management</a:t>
            </a:r>
          </a:p>
          <a:p>
            <a:pPr>
              <a:buFont typeface="Arial" pitchFamily="34" charset="0"/>
              <a:buChar char="•"/>
            </a:pPr>
            <a:endParaRPr lang="en-US" sz="2800" b="1" dirty="0" smtClean="0"/>
          </a:p>
          <a:p>
            <a:pPr>
              <a:buNone/>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48600" cy="914400"/>
          </a:xfrm>
        </p:spPr>
        <p:txBody>
          <a:bodyPr/>
          <a:lstStyle/>
          <a:p>
            <a:r>
              <a:rPr lang="en-US" b="1" dirty="0" smtClean="0">
                <a:effectLst>
                  <a:outerShdw blurRad="38100" dist="38100" dir="2700000" algn="tl">
                    <a:srgbClr val="000000">
                      <a:alpha val="43137"/>
                    </a:srgbClr>
                  </a:outerShdw>
                </a:effectLst>
              </a:rPr>
              <a:t>Next Steps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19200"/>
            <a:ext cx="4953000" cy="5486400"/>
          </a:xfrm>
        </p:spPr>
        <p:txBody>
          <a:bodyPr>
            <a:normAutofit/>
          </a:bodyPr>
          <a:lstStyle/>
          <a:p>
            <a:pPr>
              <a:buFont typeface="Arial" pitchFamily="34" charset="0"/>
              <a:buChar char="•"/>
            </a:pPr>
            <a:endParaRPr lang="en-US" sz="1200" b="1" dirty="0" smtClean="0"/>
          </a:p>
          <a:p>
            <a:pPr>
              <a:buFont typeface="Arial" pitchFamily="34" charset="0"/>
              <a:buChar char="•"/>
            </a:pPr>
            <a:r>
              <a:rPr lang="en-US" sz="2400" b="1" dirty="0" smtClean="0"/>
              <a:t>Apply the plan to state activities</a:t>
            </a:r>
          </a:p>
          <a:p>
            <a:pPr>
              <a:buFont typeface="Arial" pitchFamily="34" charset="0"/>
              <a:buChar char="•"/>
            </a:pPr>
            <a:endParaRPr lang="en-US" sz="2400" b="1" dirty="0" smtClean="0"/>
          </a:p>
          <a:p>
            <a:pPr>
              <a:buFont typeface="Arial" pitchFamily="34" charset="0"/>
              <a:buChar char="•"/>
            </a:pPr>
            <a:r>
              <a:rPr lang="en-US" sz="2400" b="1" dirty="0" smtClean="0"/>
              <a:t>Implement CWF priorities</a:t>
            </a:r>
          </a:p>
          <a:p>
            <a:pPr>
              <a:buFont typeface="Arial" pitchFamily="34" charset="0"/>
              <a:buChar char="•"/>
            </a:pPr>
            <a:endParaRPr lang="en-US" sz="2400" b="1" dirty="0" smtClean="0"/>
          </a:p>
          <a:p>
            <a:pPr>
              <a:buFont typeface="Arial" pitchFamily="34" charset="0"/>
              <a:buChar char="•"/>
            </a:pPr>
            <a:r>
              <a:rPr lang="en-US" sz="2400" b="1" dirty="0" smtClean="0"/>
              <a:t>Review U of M Framework</a:t>
            </a:r>
          </a:p>
          <a:p>
            <a:pPr>
              <a:buFont typeface="Arial" pitchFamily="34" charset="0"/>
              <a:buChar char="•"/>
            </a:pPr>
            <a:endParaRPr lang="en-US" sz="2400" b="1" dirty="0" smtClean="0"/>
          </a:p>
          <a:p>
            <a:pPr>
              <a:buFont typeface="Arial" pitchFamily="34" charset="0"/>
              <a:buChar char="•"/>
            </a:pPr>
            <a:r>
              <a:rPr lang="en-US" sz="2400" b="1" dirty="0" smtClean="0"/>
              <a:t>Measure progress and adapt</a:t>
            </a:r>
          </a:p>
          <a:p>
            <a:pPr>
              <a:buNone/>
            </a:pPr>
            <a:endParaRPr lang="en-US" sz="800" b="1" dirty="0" smtClean="0"/>
          </a:p>
          <a:p>
            <a:pPr>
              <a:buFont typeface="Arial" pitchFamily="34" charset="0"/>
              <a:buChar char="•"/>
            </a:pPr>
            <a:endParaRPr lang="en-US" sz="1200" b="1" dirty="0" smtClean="0"/>
          </a:p>
          <a:p>
            <a:endParaRPr lang="en-US" dirty="0"/>
          </a:p>
        </p:txBody>
      </p:sp>
      <p:pic>
        <p:nvPicPr>
          <p:cNvPr id="59395" name="Picture 3"/>
          <p:cNvPicPr>
            <a:picLocks noChangeAspect="1" noChangeArrowheads="1"/>
          </p:cNvPicPr>
          <p:nvPr/>
        </p:nvPicPr>
        <p:blipFill>
          <a:blip r:embed="rId2" cstate="print"/>
          <a:srcRect/>
          <a:stretch>
            <a:fillRect/>
          </a:stretch>
        </p:blipFill>
        <p:spPr bwMode="auto">
          <a:xfrm>
            <a:off x="5257800" y="1143000"/>
            <a:ext cx="3632859" cy="466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228600"/>
            <a:ext cx="8503920" cy="1143000"/>
          </a:xfrm>
        </p:spPr>
        <p:txBody>
          <a:bodyPr/>
          <a:lstStyle/>
          <a:p>
            <a:pPr eaLnBrk="1" fontAlgn="auto" hangingPunct="1">
              <a:spcAft>
                <a:spcPts val="0"/>
              </a:spcAft>
              <a:defRPr/>
            </a:pPr>
            <a:r>
              <a:rPr lang="en-US" b="1" dirty="0" smtClean="0"/>
              <a:t>Thank You</a:t>
            </a:r>
            <a:r>
              <a:rPr lang="en-US" dirty="0" smtClean="0"/>
              <a:t> </a:t>
            </a:r>
            <a:endParaRPr lang="en-US" dirty="0"/>
          </a:p>
        </p:txBody>
      </p:sp>
      <p:sp>
        <p:nvSpPr>
          <p:cNvPr id="3" name="Content Placeholder 2"/>
          <p:cNvSpPr>
            <a:spLocks noGrp="1"/>
          </p:cNvSpPr>
          <p:nvPr>
            <p:ph idx="1"/>
          </p:nvPr>
        </p:nvSpPr>
        <p:spPr>
          <a:xfrm>
            <a:off x="228600" y="1371600"/>
            <a:ext cx="8077200" cy="4495801"/>
          </a:xfrm>
        </p:spPr>
        <p:txBody>
          <a:bodyPr/>
          <a:lstStyle/>
          <a:p>
            <a:pPr eaLnBrk="1" fontAlgn="auto" hangingPunct="1">
              <a:spcAft>
                <a:spcPts val="0"/>
              </a:spcAft>
              <a:buFont typeface="Wingdings" pitchFamily="2" charset="2"/>
              <a:buNone/>
              <a:defRPr/>
            </a:pPr>
            <a:r>
              <a:rPr lang="en-US" sz="2400" b="1" dirty="0" smtClean="0"/>
              <a:t>Project contact:</a:t>
            </a:r>
          </a:p>
          <a:p>
            <a:pPr eaLnBrk="1" fontAlgn="auto" hangingPunct="1">
              <a:spcAft>
                <a:spcPts val="0"/>
              </a:spcAft>
              <a:buFont typeface="Wingdings" pitchFamily="2" charset="2"/>
              <a:buNone/>
              <a:defRPr/>
            </a:pPr>
            <a:r>
              <a:rPr lang="en-US" sz="2400" b="1" dirty="0" smtClean="0"/>
              <a:t>Princesa VanBuren Hansen</a:t>
            </a:r>
          </a:p>
          <a:p>
            <a:pPr eaLnBrk="1" fontAlgn="auto" hangingPunct="1">
              <a:spcAft>
                <a:spcPts val="0"/>
              </a:spcAft>
              <a:buFont typeface="Wingdings" pitchFamily="2" charset="2"/>
              <a:buNone/>
              <a:defRPr/>
            </a:pPr>
            <a:r>
              <a:rPr lang="en-US" sz="2400" b="1" dirty="0" smtClean="0"/>
              <a:t>princesa.vanburen@state.mn.us</a:t>
            </a:r>
          </a:p>
          <a:p>
            <a:pPr eaLnBrk="1" fontAlgn="auto" hangingPunct="1">
              <a:spcAft>
                <a:spcPts val="0"/>
              </a:spcAft>
              <a:buFont typeface="Wingdings" pitchFamily="2" charset="2"/>
              <a:buNone/>
              <a:defRPr/>
            </a:pPr>
            <a:r>
              <a:rPr lang="en-US" sz="2400" b="1" dirty="0" smtClean="0"/>
              <a:t>651-201-2478</a:t>
            </a:r>
            <a:endParaRPr lang="en-US" sz="2400" b="1" dirty="0"/>
          </a:p>
        </p:txBody>
      </p:sp>
      <p:pic>
        <p:nvPicPr>
          <p:cNvPr id="34819" name="Picture 10" descr="PICT0064"/>
          <p:cNvPicPr>
            <a:picLocks noChangeAspect="1" noChangeArrowheads="1"/>
          </p:cNvPicPr>
          <p:nvPr/>
        </p:nvPicPr>
        <p:blipFill>
          <a:blip r:embed="rId2" cstate="print"/>
          <a:srcRect/>
          <a:stretch>
            <a:fillRect/>
          </a:stretch>
        </p:blipFill>
        <p:spPr bwMode="auto">
          <a:xfrm>
            <a:off x="3568382" y="3124200"/>
            <a:ext cx="5369243"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b="1" dirty="0" smtClean="0"/>
              <a:t>Environmental Quality Board</a:t>
            </a:r>
          </a:p>
        </p:txBody>
      </p:sp>
      <p:sp>
        <p:nvSpPr>
          <p:cNvPr id="154628" name="Rectangle 4"/>
          <p:cNvSpPr>
            <a:spLocks noGrp="1" noChangeArrowheads="1"/>
          </p:cNvSpPr>
          <p:nvPr>
            <p:ph type="body" sz="half" idx="1"/>
          </p:nvPr>
        </p:nvSpPr>
        <p:spPr>
          <a:xfrm>
            <a:off x="609600" y="1600200"/>
            <a:ext cx="4572000" cy="4530725"/>
          </a:xfrm>
        </p:spPr>
        <p:txBody>
          <a:bodyPr/>
          <a:lstStyle/>
          <a:p>
            <a:pPr eaLnBrk="1" fontAlgn="auto" hangingPunct="1">
              <a:spcAft>
                <a:spcPts val="0"/>
              </a:spcAft>
              <a:buFont typeface="Wingdings" pitchFamily="2" charset="2"/>
              <a:buNone/>
              <a:defRPr/>
            </a:pPr>
            <a:r>
              <a:rPr lang="en-US" sz="2400" b="1" dirty="0" smtClean="0">
                <a:effectLst>
                  <a:outerShdw blurRad="38100" dist="38100" dir="2700000" algn="tl">
                    <a:srgbClr val="000000">
                      <a:alpha val="43137"/>
                    </a:srgbClr>
                  </a:outerShdw>
                </a:effectLst>
              </a:rPr>
              <a:t>5 citizen members </a:t>
            </a:r>
          </a:p>
          <a:p>
            <a:pPr eaLnBrk="1" fontAlgn="auto" hangingPunct="1">
              <a:spcAft>
                <a:spcPts val="0"/>
              </a:spcAft>
              <a:buFont typeface="Wingdings" pitchFamily="2" charset="2"/>
              <a:buNone/>
              <a:defRPr/>
            </a:pPr>
            <a:r>
              <a:rPr lang="en-US" sz="2400" b="1" dirty="0" smtClean="0">
                <a:effectLst>
                  <a:outerShdw blurRad="38100" dist="38100" dir="2700000" algn="tl">
                    <a:srgbClr val="000000">
                      <a:alpha val="43137"/>
                    </a:srgbClr>
                  </a:outerShdw>
                </a:effectLst>
              </a:rPr>
              <a:t>9 Commissioners</a:t>
            </a:r>
          </a:p>
          <a:p>
            <a:pPr eaLnBrk="1" fontAlgn="auto" hangingPunct="1">
              <a:spcAft>
                <a:spcPts val="0"/>
              </a:spcAft>
              <a:buFont typeface="Wingdings" pitchFamily="2" charset="2"/>
              <a:buNone/>
              <a:defRPr/>
            </a:pPr>
            <a:r>
              <a:rPr lang="en-US" sz="2400" b="1" dirty="0" smtClean="0">
                <a:effectLst>
                  <a:outerShdw blurRad="38100" dist="38100" dir="2700000" algn="tl">
                    <a:srgbClr val="000000">
                      <a:alpha val="43137"/>
                    </a:srgbClr>
                  </a:outerShdw>
                </a:effectLst>
              </a:rPr>
              <a:t>Governor’s representative</a:t>
            </a:r>
          </a:p>
        </p:txBody>
      </p:sp>
      <p:sp>
        <p:nvSpPr>
          <p:cNvPr id="16387" name="Rectangle 5"/>
          <p:cNvSpPr>
            <a:spLocks noGrp="1" noChangeArrowheads="1"/>
          </p:cNvSpPr>
          <p:nvPr>
            <p:ph type="body" sz="half" idx="2"/>
          </p:nvPr>
        </p:nvSpPr>
        <p:spPr bwMode="auto">
          <a:xfrm>
            <a:off x="4876800" y="1295400"/>
            <a:ext cx="4114800" cy="5105400"/>
          </a:xfrm>
        </p:spPr>
        <p:txBody>
          <a:bodyPr wrap="square" numCol="1" anchor="t" anchorCtr="0" compatLnSpc="1">
            <a:prstTxWarp prst="textNoShape">
              <a:avLst/>
            </a:prstTxWarp>
          </a:bodyPr>
          <a:lstStyle/>
          <a:p>
            <a:pPr eaLnBrk="1" hangingPunct="1">
              <a:buFont typeface="Wingdings" pitchFamily="2" charset="2"/>
              <a:buNone/>
            </a:pPr>
            <a:r>
              <a:rPr lang="en-US" sz="2400" b="1" dirty="0" smtClean="0">
                <a:solidFill>
                  <a:schemeClr val="tx2">
                    <a:lumMod val="90000"/>
                  </a:schemeClr>
                </a:solidFill>
                <a:effectLst>
                  <a:outerShdw blurRad="38100" dist="38100" dir="2700000" algn="tl">
                    <a:srgbClr val="000000">
                      <a:alpha val="43137"/>
                    </a:srgbClr>
                  </a:outerShdw>
                </a:effectLst>
              </a:rPr>
              <a:t>Administration</a:t>
            </a:r>
          </a:p>
          <a:p>
            <a:pPr eaLnBrk="1" hangingPunct="1">
              <a:buFont typeface="Wingdings" pitchFamily="2" charset="2"/>
              <a:buNone/>
            </a:pPr>
            <a:r>
              <a:rPr lang="en-US" sz="2400" b="1" dirty="0" smtClean="0">
                <a:solidFill>
                  <a:schemeClr val="tx2">
                    <a:lumMod val="90000"/>
                  </a:schemeClr>
                </a:solidFill>
                <a:effectLst>
                  <a:outerShdw blurRad="38100" dist="38100" dir="2700000" algn="tl">
                    <a:srgbClr val="000000">
                      <a:alpha val="43137"/>
                    </a:srgbClr>
                  </a:outerShdw>
                </a:effectLst>
              </a:rPr>
              <a:t>Agriculture</a:t>
            </a:r>
          </a:p>
          <a:p>
            <a:pPr eaLnBrk="1" hangingPunct="1">
              <a:buFont typeface="Wingdings" pitchFamily="2" charset="2"/>
              <a:buNone/>
            </a:pPr>
            <a:r>
              <a:rPr lang="en-US" sz="2400" b="1" dirty="0" smtClean="0">
                <a:solidFill>
                  <a:schemeClr val="tx2">
                    <a:lumMod val="90000"/>
                  </a:schemeClr>
                </a:solidFill>
                <a:effectLst>
                  <a:outerShdw blurRad="38100" dist="38100" dir="2700000" algn="tl">
                    <a:srgbClr val="000000">
                      <a:alpha val="43137"/>
                    </a:srgbClr>
                  </a:outerShdw>
                </a:effectLst>
              </a:rPr>
              <a:t>Commerce</a:t>
            </a:r>
          </a:p>
          <a:p>
            <a:pPr eaLnBrk="1" hangingPunct="1">
              <a:buFont typeface="Wingdings" pitchFamily="2" charset="2"/>
              <a:buNone/>
            </a:pPr>
            <a:r>
              <a:rPr lang="en-US" sz="2400" b="1" dirty="0" smtClean="0">
                <a:solidFill>
                  <a:schemeClr val="tx2">
                    <a:lumMod val="90000"/>
                  </a:schemeClr>
                </a:solidFill>
                <a:effectLst>
                  <a:outerShdw blurRad="38100" dist="38100" dir="2700000" algn="tl">
                    <a:srgbClr val="000000">
                      <a:alpha val="43137"/>
                    </a:srgbClr>
                  </a:outerShdw>
                </a:effectLst>
              </a:rPr>
              <a:t>Employment &amp; Economic Development</a:t>
            </a:r>
          </a:p>
          <a:p>
            <a:pPr eaLnBrk="1" hangingPunct="1">
              <a:buFont typeface="Wingdings" pitchFamily="2" charset="2"/>
              <a:buNone/>
            </a:pPr>
            <a:r>
              <a:rPr lang="en-US" sz="2400" b="1" dirty="0" smtClean="0">
                <a:solidFill>
                  <a:schemeClr val="tx2">
                    <a:lumMod val="90000"/>
                  </a:schemeClr>
                </a:solidFill>
                <a:effectLst>
                  <a:outerShdw blurRad="38100" dist="38100" dir="2700000" algn="tl">
                    <a:srgbClr val="000000">
                      <a:alpha val="43137"/>
                    </a:srgbClr>
                  </a:outerShdw>
                </a:effectLst>
              </a:rPr>
              <a:t>Health</a:t>
            </a:r>
          </a:p>
          <a:p>
            <a:pPr eaLnBrk="1" hangingPunct="1">
              <a:buFont typeface="Wingdings" pitchFamily="2" charset="2"/>
              <a:buNone/>
            </a:pPr>
            <a:r>
              <a:rPr lang="en-US" sz="2400" b="1" dirty="0" smtClean="0">
                <a:solidFill>
                  <a:schemeClr val="tx2">
                    <a:lumMod val="90000"/>
                  </a:schemeClr>
                </a:solidFill>
                <a:effectLst>
                  <a:outerShdw blurRad="38100" dist="38100" dir="2700000" algn="tl">
                    <a:srgbClr val="000000">
                      <a:alpha val="43137"/>
                    </a:srgbClr>
                  </a:outerShdw>
                </a:effectLst>
              </a:rPr>
              <a:t>Natural Resources </a:t>
            </a:r>
          </a:p>
          <a:p>
            <a:pPr eaLnBrk="1" hangingPunct="1">
              <a:buFont typeface="Wingdings" pitchFamily="2" charset="2"/>
              <a:buNone/>
            </a:pPr>
            <a:r>
              <a:rPr lang="en-US" sz="2400" b="1" dirty="0" smtClean="0">
                <a:solidFill>
                  <a:schemeClr val="tx2">
                    <a:lumMod val="90000"/>
                  </a:schemeClr>
                </a:solidFill>
                <a:effectLst>
                  <a:outerShdw blurRad="38100" dist="38100" dir="2700000" algn="tl">
                    <a:srgbClr val="000000">
                      <a:alpha val="43137"/>
                    </a:srgbClr>
                  </a:outerShdw>
                </a:effectLst>
              </a:rPr>
              <a:t>Pollution Control</a:t>
            </a:r>
          </a:p>
          <a:p>
            <a:pPr eaLnBrk="1" hangingPunct="1">
              <a:buFont typeface="Wingdings" pitchFamily="2" charset="2"/>
              <a:buNone/>
            </a:pPr>
            <a:r>
              <a:rPr lang="en-US" sz="2400" b="1" dirty="0" smtClean="0">
                <a:solidFill>
                  <a:schemeClr val="tx2">
                    <a:lumMod val="90000"/>
                  </a:schemeClr>
                </a:solidFill>
                <a:effectLst>
                  <a:outerShdw blurRad="38100" dist="38100" dir="2700000" algn="tl">
                    <a:srgbClr val="000000">
                      <a:alpha val="43137"/>
                    </a:srgbClr>
                  </a:outerShdw>
                </a:effectLst>
              </a:rPr>
              <a:t>Transportation</a:t>
            </a:r>
          </a:p>
          <a:p>
            <a:pPr eaLnBrk="1" hangingPunct="1">
              <a:buFont typeface="Wingdings" pitchFamily="2" charset="2"/>
              <a:buNone/>
            </a:pPr>
            <a:r>
              <a:rPr lang="en-US" sz="2400" b="1" dirty="0" smtClean="0">
                <a:solidFill>
                  <a:schemeClr val="tx2">
                    <a:lumMod val="90000"/>
                  </a:schemeClr>
                </a:solidFill>
                <a:effectLst>
                  <a:outerShdw blurRad="38100" dist="38100" dir="2700000" algn="tl">
                    <a:srgbClr val="000000">
                      <a:alpha val="43137"/>
                    </a:srgbClr>
                  </a:outerShdw>
                </a:effectLst>
              </a:rPr>
              <a:t>Water &amp; Soil Resources</a:t>
            </a:r>
            <a:endParaRPr lang="en-US" sz="2400" dirty="0" smtClean="0">
              <a:solidFill>
                <a:schemeClr val="tx2">
                  <a:lumMod val="90000"/>
                </a:schemeClr>
              </a:solidFill>
              <a:effectLst>
                <a:outerShdw blurRad="38100" dist="38100" dir="2700000" algn="tl">
                  <a:srgbClr val="000000">
                    <a:alpha val="43137"/>
                  </a:srgbClr>
                </a:outerShdw>
              </a:effectLst>
            </a:endParaRPr>
          </a:p>
        </p:txBody>
      </p:sp>
      <p:pic>
        <p:nvPicPr>
          <p:cNvPr id="16388" name="Picture 6" descr="MPj04070310000[1]"/>
          <p:cNvPicPr>
            <a:picLocks noChangeAspect="1" noChangeArrowheads="1"/>
          </p:cNvPicPr>
          <p:nvPr/>
        </p:nvPicPr>
        <p:blipFill>
          <a:blip r:embed="rId2" cstate="print"/>
          <a:srcRect/>
          <a:stretch>
            <a:fillRect/>
          </a:stretch>
        </p:blipFill>
        <p:spPr bwMode="auto">
          <a:xfrm>
            <a:off x="838200" y="3200400"/>
            <a:ext cx="3521075" cy="23464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533400" y="228600"/>
            <a:ext cx="8153400" cy="914400"/>
          </a:xfrm>
        </p:spPr>
        <p:txBody>
          <a:bodyPr/>
          <a:lstStyle/>
          <a:p>
            <a:pPr eaLnBrk="1" fontAlgn="auto" hangingPunct="1">
              <a:spcAft>
                <a:spcPts val="0"/>
              </a:spcAft>
              <a:defRPr/>
            </a:pPr>
            <a:r>
              <a:rPr lang="en-US" b="1" dirty="0">
                <a:solidFill>
                  <a:schemeClr val="tx2">
                    <a:satMod val="200000"/>
                  </a:schemeClr>
                </a:solidFill>
              </a:rPr>
              <a:t>EQB Mission</a:t>
            </a:r>
          </a:p>
        </p:txBody>
      </p:sp>
      <p:sp>
        <p:nvSpPr>
          <p:cNvPr id="20482" name="Rectangle 3"/>
          <p:cNvSpPr>
            <a:spLocks noGrp="1" noChangeArrowheads="1"/>
          </p:cNvSpPr>
          <p:nvPr>
            <p:ph idx="1"/>
          </p:nvPr>
        </p:nvSpPr>
        <p:spPr>
          <a:xfrm>
            <a:off x="0" y="1219200"/>
            <a:ext cx="8332788" cy="3876675"/>
          </a:xfrm>
        </p:spPr>
        <p:txBody>
          <a:bodyPr/>
          <a:lstStyle/>
          <a:p>
            <a:pPr eaLnBrk="1" hangingPunct="1">
              <a:lnSpc>
                <a:spcPct val="80000"/>
              </a:lnSpc>
              <a:buFontTx/>
              <a:buNone/>
            </a:pPr>
            <a:r>
              <a:rPr lang="en-US" b="1" dirty="0" smtClean="0"/>
              <a:t>The Board’s mission is to …</a:t>
            </a:r>
          </a:p>
          <a:p>
            <a:pPr eaLnBrk="1" hangingPunct="1">
              <a:lnSpc>
                <a:spcPct val="80000"/>
              </a:lnSpc>
              <a:buFont typeface="Arial" pitchFamily="34" charset="0"/>
              <a:buChar char="•"/>
            </a:pPr>
            <a:endParaRPr lang="en-US" sz="1200" b="1" dirty="0" smtClean="0"/>
          </a:p>
          <a:p>
            <a:pPr eaLnBrk="1" hangingPunct="1">
              <a:lnSpc>
                <a:spcPct val="80000"/>
              </a:lnSpc>
              <a:buFont typeface="Arial" pitchFamily="34" charset="0"/>
              <a:buChar char="•"/>
            </a:pPr>
            <a:r>
              <a:rPr lang="en-US" sz="2800" b="1" dirty="0" smtClean="0"/>
              <a:t>Investigate environmental issues that cut across agency interests</a:t>
            </a:r>
          </a:p>
          <a:p>
            <a:pPr eaLnBrk="1" hangingPunct="1">
              <a:lnSpc>
                <a:spcPct val="80000"/>
              </a:lnSpc>
              <a:buFont typeface="Arial" pitchFamily="34" charset="0"/>
              <a:buChar char="•"/>
            </a:pPr>
            <a:endParaRPr lang="en-US" sz="1200" b="1" dirty="0" smtClean="0"/>
          </a:p>
          <a:p>
            <a:pPr eaLnBrk="1" hangingPunct="1">
              <a:lnSpc>
                <a:spcPct val="80000"/>
              </a:lnSpc>
              <a:buFont typeface="Arial" pitchFamily="34" charset="0"/>
              <a:buChar char="•"/>
            </a:pPr>
            <a:r>
              <a:rPr lang="en-US" sz="2800" b="1" dirty="0" smtClean="0"/>
              <a:t>Coordinate state plans and policy</a:t>
            </a:r>
          </a:p>
          <a:p>
            <a:pPr eaLnBrk="1" hangingPunct="1">
              <a:lnSpc>
                <a:spcPct val="80000"/>
              </a:lnSpc>
              <a:buFont typeface="Arial" pitchFamily="34" charset="0"/>
              <a:buChar char="•"/>
            </a:pPr>
            <a:endParaRPr lang="en-US" sz="1200" b="1" dirty="0" smtClean="0"/>
          </a:p>
          <a:p>
            <a:pPr eaLnBrk="1" hangingPunct="1">
              <a:lnSpc>
                <a:spcPct val="80000"/>
              </a:lnSpc>
              <a:buFont typeface="Arial" pitchFamily="34" charset="0"/>
              <a:buChar char="•"/>
            </a:pPr>
            <a:r>
              <a:rPr lang="en-US" sz="2800" b="1" dirty="0" smtClean="0"/>
              <a:t>Ensure compliance with </a:t>
            </a:r>
          </a:p>
          <a:p>
            <a:pPr eaLnBrk="1" hangingPunct="1">
              <a:lnSpc>
                <a:spcPct val="80000"/>
              </a:lnSpc>
              <a:buNone/>
            </a:pPr>
            <a:r>
              <a:rPr lang="en-US" sz="2800" b="1" dirty="0" smtClean="0"/>
              <a:t>	state environmental policy</a:t>
            </a:r>
          </a:p>
          <a:p>
            <a:pPr eaLnBrk="1" hangingPunct="1">
              <a:lnSpc>
                <a:spcPct val="80000"/>
              </a:lnSpc>
              <a:buFont typeface="Arial" pitchFamily="34" charset="0"/>
              <a:buChar char="•"/>
            </a:pPr>
            <a:endParaRPr lang="en-US" sz="1200" b="1" dirty="0" smtClean="0"/>
          </a:p>
          <a:p>
            <a:pPr eaLnBrk="1" hangingPunct="1">
              <a:lnSpc>
                <a:spcPct val="80000"/>
              </a:lnSpc>
              <a:buFont typeface="Arial" pitchFamily="34" charset="0"/>
              <a:buChar char="•"/>
            </a:pPr>
            <a:r>
              <a:rPr lang="en-US" sz="2800" b="1" dirty="0" smtClean="0"/>
              <a:t>Engage Minnesotans</a:t>
            </a:r>
          </a:p>
        </p:txBody>
      </p:sp>
      <p:pic>
        <p:nvPicPr>
          <p:cNvPr id="4" name="Picture 4"/>
          <p:cNvPicPr>
            <a:picLocks noChangeAspect="1" noChangeArrowheads="1"/>
          </p:cNvPicPr>
          <p:nvPr/>
        </p:nvPicPr>
        <p:blipFill>
          <a:blip r:embed="rId2" cstate="print"/>
          <a:srcRect/>
          <a:stretch>
            <a:fillRect/>
          </a:stretch>
        </p:blipFill>
        <p:spPr bwMode="auto">
          <a:xfrm>
            <a:off x="5334000" y="3733800"/>
            <a:ext cx="3619500"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457200" y="533400"/>
            <a:ext cx="8686800" cy="914400"/>
          </a:xfrm>
        </p:spPr>
        <p:txBody>
          <a:bodyPr/>
          <a:lstStyle/>
          <a:p>
            <a:pPr eaLnBrk="1" fontAlgn="auto" hangingPunct="1">
              <a:spcAft>
                <a:spcPts val="0"/>
              </a:spcAft>
              <a:defRPr/>
            </a:pPr>
            <a:r>
              <a:rPr lang="en-US" b="1" dirty="0" smtClean="0">
                <a:solidFill>
                  <a:schemeClr val="tx2">
                    <a:satMod val="200000"/>
                  </a:schemeClr>
                </a:solidFill>
                <a:effectLst>
                  <a:outerShdw blurRad="38100" dist="38100" dir="2700000" algn="tl">
                    <a:srgbClr val="000000">
                      <a:alpha val="43137"/>
                    </a:srgbClr>
                  </a:outerShdw>
                </a:effectLst>
              </a:rPr>
              <a:t>Recent Water Sustainability Efforts</a:t>
            </a:r>
            <a:endParaRPr lang="en-US" b="1" dirty="0">
              <a:solidFill>
                <a:schemeClr val="tx2">
                  <a:satMod val="200000"/>
                </a:schemeClr>
              </a:solidFill>
              <a:effectLst>
                <a:outerShdw blurRad="38100" dist="38100" dir="2700000" algn="tl">
                  <a:srgbClr val="000000">
                    <a:alpha val="43137"/>
                  </a:srgbClr>
                </a:outerShdw>
              </a:effectLst>
            </a:endParaRPr>
          </a:p>
        </p:txBody>
      </p:sp>
      <p:sp>
        <p:nvSpPr>
          <p:cNvPr id="463875" name="Rectangle 3"/>
          <p:cNvSpPr>
            <a:spLocks noGrp="1" noChangeArrowheads="1"/>
          </p:cNvSpPr>
          <p:nvPr>
            <p:ph type="body" sz="half" idx="1"/>
          </p:nvPr>
        </p:nvSpPr>
        <p:spPr>
          <a:xfrm>
            <a:off x="228600" y="1600200"/>
            <a:ext cx="4267200" cy="4495800"/>
          </a:xfrm>
        </p:spPr>
        <p:txBody>
          <a:bodyPr>
            <a:normAutofit/>
          </a:bodyPr>
          <a:lstStyle/>
          <a:p>
            <a:pPr marL="740664" lvl="1" eaLnBrk="1" fontAlgn="auto" hangingPunct="1">
              <a:spcAft>
                <a:spcPts val="0"/>
              </a:spcAft>
              <a:buFont typeface="Wingdings"/>
              <a:buChar char=""/>
              <a:defRPr/>
            </a:pPr>
            <a:endParaRPr lang="en-US" sz="2400" b="1" i="1" dirty="0">
              <a:solidFill>
                <a:srgbClr val="FFFF99"/>
              </a:solidFill>
            </a:endParaRPr>
          </a:p>
          <a:p>
            <a:pPr marL="411480" lvl="1" indent="-342900" eaLnBrk="1" fontAlgn="auto" hangingPunct="1">
              <a:lnSpc>
                <a:spcPct val="80000"/>
              </a:lnSpc>
              <a:spcBef>
                <a:spcPts val="700"/>
              </a:spcBef>
              <a:spcAft>
                <a:spcPts val="0"/>
              </a:spcAft>
              <a:buClr>
                <a:schemeClr val="tx1"/>
              </a:buClr>
              <a:buSzPct val="95000"/>
              <a:buFont typeface="Arial" pitchFamily="34" charset="0"/>
              <a:buChar char="•"/>
              <a:defRPr/>
            </a:pPr>
            <a:r>
              <a:rPr lang="en-US" sz="2400" b="1" dirty="0"/>
              <a:t>2007 – Use of Minnesota’s Renewable Water Resources: Moving Toward Sustainability</a:t>
            </a:r>
          </a:p>
          <a:p>
            <a:pPr marL="740664" lvl="1" eaLnBrk="1" fontAlgn="auto" hangingPunct="1">
              <a:spcAft>
                <a:spcPts val="0"/>
              </a:spcAft>
              <a:buFont typeface="Arial" pitchFamily="34" charset="0"/>
              <a:buChar char="•"/>
              <a:defRPr/>
            </a:pPr>
            <a:endParaRPr lang="en-US" sz="2400" b="1" i="1" dirty="0">
              <a:solidFill>
                <a:srgbClr val="FFFF99"/>
              </a:solidFill>
            </a:endParaRPr>
          </a:p>
          <a:p>
            <a:pPr marL="411480" lvl="1" indent="-342900" eaLnBrk="1" fontAlgn="auto" hangingPunct="1">
              <a:lnSpc>
                <a:spcPct val="80000"/>
              </a:lnSpc>
              <a:spcBef>
                <a:spcPts val="700"/>
              </a:spcBef>
              <a:spcAft>
                <a:spcPts val="0"/>
              </a:spcAft>
              <a:buClr>
                <a:schemeClr val="tx1"/>
              </a:buClr>
              <a:buSzPct val="95000"/>
              <a:buFont typeface="Arial" pitchFamily="34" charset="0"/>
              <a:buChar char="•"/>
              <a:defRPr/>
            </a:pPr>
            <a:r>
              <a:rPr lang="en-US" sz="2400" b="1" dirty="0"/>
              <a:t>2008 – </a:t>
            </a:r>
            <a:r>
              <a:rPr lang="en-US" sz="2400" b="1" dirty="0" smtClean="0"/>
              <a:t>Managing for Water Sustainability: A Report of the EQB Water Availability Project</a:t>
            </a:r>
            <a:endParaRPr lang="en-US" sz="2400" b="1" dirty="0"/>
          </a:p>
          <a:p>
            <a:pPr marL="740664" lvl="1" eaLnBrk="1" fontAlgn="auto" hangingPunct="1">
              <a:spcAft>
                <a:spcPts val="0"/>
              </a:spcAft>
              <a:buFont typeface="Wingdings"/>
              <a:buChar char=""/>
              <a:defRPr/>
            </a:pPr>
            <a:endParaRPr lang="en-US" sz="2400" b="1" i="1" dirty="0">
              <a:solidFill>
                <a:srgbClr val="FFFF99"/>
              </a:solidFill>
            </a:endParaRPr>
          </a:p>
          <a:p>
            <a:pPr marL="411480" eaLnBrk="1" fontAlgn="auto" hangingPunct="1">
              <a:spcAft>
                <a:spcPts val="0"/>
              </a:spcAft>
              <a:buFont typeface="Wingdings"/>
              <a:buChar char=""/>
              <a:defRPr/>
            </a:pPr>
            <a:endParaRPr lang="en-US" sz="2800" dirty="0"/>
          </a:p>
        </p:txBody>
      </p:sp>
      <p:graphicFrame>
        <p:nvGraphicFramePr>
          <p:cNvPr id="1026" name="Object 2"/>
          <p:cNvGraphicFramePr>
            <a:graphicFrameLocks noChangeAspect="1"/>
          </p:cNvGraphicFramePr>
          <p:nvPr>
            <p:ph sz="half" idx="2"/>
          </p:nvPr>
        </p:nvGraphicFramePr>
        <p:xfrm>
          <a:off x="4648200" y="1524000"/>
          <a:ext cx="3473450" cy="4495800"/>
        </p:xfrm>
        <a:graphic>
          <a:graphicData uri="http://schemas.openxmlformats.org/presentationml/2006/ole">
            <p:oleObj spid="_x0000_s58370" name="Acrobat Document" r:id="rId3" imgW="8175600" imgH="11137320" progId="AcroExch.Document.7">
              <p:embed/>
            </p:oleObj>
          </a:graphicData>
        </a:graphic>
      </p:graphicFrame>
      <p:graphicFrame>
        <p:nvGraphicFramePr>
          <p:cNvPr id="1027" name="Object 3"/>
          <p:cNvGraphicFramePr>
            <a:graphicFrameLocks noChangeAspect="1"/>
          </p:cNvGraphicFramePr>
          <p:nvPr/>
        </p:nvGraphicFramePr>
        <p:xfrm>
          <a:off x="5867400" y="2667000"/>
          <a:ext cx="3182937" cy="4064000"/>
        </p:xfrm>
        <a:graphic>
          <a:graphicData uri="http://schemas.openxmlformats.org/presentationml/2006/ole">
            <p:oleObj spid="_x0000_s58371" name="Acrobat Document" r:id="rId4" imgW="5819727" imgH="7429429" progId="AcroExch.Document.7">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38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pPr eaLnBrk="1" fontAlgn="auto" hangingPunct="1">
              <a:spcAft>
                <a:spcPts val="0"/>
              </a:spcAft>
              <a:defRPr/>
            </a:pPr>
            <a:r>
              <a:rPr lang="en-US" b="1" dirty="0" smtClean="0"/>
              <a:t>EQB Water Plan Statute &amp; History</a:t>
            </a:r>
            <a:endParaRPr lang="en-US" b="1" dirty="0"/>
          </a:p>
        </p:txBody>
      </p:sp>
      <p:pic>
        <p:nvPicPr>
          <p:cNvPr id="3074" name="Picture 2"/>
          <p:cNvPicPr>
            <a:picLocks noChangeAspect="1" noChangeArrowheads="1"/>
          </p:cNvPicPr>
          <p:nvPr/>
        </p:nvPicPr>
        <p:blipFill>
          <a:blip r:embed="rId2" cstate="print"/>
          <a:srcRect/>
          <a:stretch>
            <a:fillRect/>
          </a:stretch>
        </p:blipFill>
        <p:spPr bwMode="auto">
          <a:xfrm>
            <a:off x="4191000" y="1066800"/>
            <a:ext cx="4588394" cy="3071892"/>
          </a:xfrm>
          <a:prstGeom prst="rect">
            <a:avLst/>
          </a:prstGeom>
          <a:noFill/>
          <a:ln w="9525">
            <a:noFill/>
            <a:miter lim="800000"/>
            <a:headEnd/>
            <a:tailEnd/>
          </a:ln>
          <a:effectLst/>
        </p:spPr>
      </p:pic>
      <p:sp>
        <p:nvSpPr>
          <p:cNvPr id="6" name="Content Placeholder 2"/>
          <p:cNvSpPr txBox="1">
            <a:spLocks/>
          </p:cNvSpPr>
          <p:nvPr/>
        </p:nvSpPr>
        <p:spPr>
          <a:xfrm>
            <a:off x="685800" y="1143000"/>
            <a:ext cx="6781800" cy="53340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n-lt"/>
              <a:ea typeface="+mn-ea"/>
              <a:cs typeface="+mn-cs"/>
            </a:endParaRPr>
          </a:p>
          <a:p>
            <a:pPr marL="228600" marR="0" lvl="0" indent="-2286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800" b="1"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n-lt"/>
              <a:ea typeface="+mn-ea"/>
              <a:cs typeface="+mn-cs"/>
            </a:endParaRPr>
          </a:p>
          <a:p>
            <a:pPr marL="228600" marR="0" lvl="0" indent="-2286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n-lt"/>
                <a:ea typeface="+mn-ea"/>
                <a:cs typeface="+mn-cs"/>
              </a:rPr>
              <a:t>EQB </a:t>
            </a:r>
            <a:r>
              <a:rPr lang="en-US" sz="2800" b="1"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rPr>
              <a:t>charge</a:t>
            </a:r>
          </a:p>
          <a:p>
            <a:pPr marL="228600" marR="0" lvl="0" indent="-2286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800" b="1"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n-lt"/>
              <a:ea typeface="+mn-ea"/>
              <a:cs typeface="+mn-cs"/>
            </a:endParaRPr>
          </a:p>
          <a:p>
            <a:pPr marL="228600" marR="0" lvl="0" indent="-2286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n-lt"/>
                <a:ea typeface="+mn-ea"/>
                <a:cs typeface="+mn-cs"/>
              </a:rPr>
              <a:t>Rich</a:t>
            </a:r>
            <a:r>
              <a:rPr kumimoji="0" lang="en-US" sz="2800" b="1" i="0" u="none" strike="noStrike" kern="1200" cap="none" spc="0" normalizeH="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n-lt"/>
                <a:ea typeface="+mn-ea"/>
                <a:cs typeface="+mn-cs"/>
              </a:rPr>
              <a:t> history</a:t>
            </a:r>
          </a:p>
          <a:p>
            <a:pPr marL="228600" marR="0" lvl="0" indent="-2286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800" b="1" i="0" u="none" strike="noStrike" kern="1200" cap="none" spc="0" normalizeH="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n-lt"/>
              <a:ea typeface="+mn-ea"/>
              <a:cs typeface="+mn-cs"/>
            </a:endParaRPr>
          </a:p>
          <a:p>
            <a:pPr marL="228600" lvl="0" indent="-228600" fontAlgn="auto">
              <a:spcBef>
                <a:spcPts val="100"/>
              </a:spcBef>
              <a:spcAft>
                <a:spcPts val="0"/>
              </a:spcAft>
              <a:buFont typeface="Arial" pitchFamily="34" charset="0"/>
              <a:buChar char="•"/>
              <a:defRPr/>
            </a:pPr>
            <a:endParaRPr lang="en-US" sz="800" b="1"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ndParaRPr>
          </a:p>
          <a:p>
            <a:pPr marL="228600" lvl="0" indent="-228600" fontAlgn="auto">
              <a:spcBef>
                <a:spcPts val="100"/>
              </a:spcBef>
              <a:spcAft>
                <a:spcPts val="0"/>
              </a:spcAft>
              <a:buFont typeface="Arial" pitchFamily="34" charset="0"/>
              <a:buChar char="•"/>
              <a:defRPr/>
            </a:pPr>
            <a:r>
              <a:rPr lang="en-US" sz="2800" b="1"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rPr>
              <a:t>Working </a:t>
            </a:r>
            <a:r>
              <a:rPr lang="en-US" sz="2800" b="1"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rPr>
              <a:t>together</a:t>
            </a:r>
          </a:p>
          <a:p>
            <a:pPr marL="228600" lvl="0" indent="-228600" fontAlgn="auto">
              <a:spcBef>
                <a:spcPts val="100"/>
              </a:spcBef>
              <a:spcAft>
                <a:spcPts val="0"/>
              </a:spcAft>
              <a:defRPr/>
            </a:pPr>
            <a:r>
              <a:rPr lang="en-US" sz="2800" b="1"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j-lt"/>
              </a:rPr>
              <a:t>	</a:t>
            </a:r>
            <a:endParaRPr kumimoji="0" lang="en-US" sz="800" b="1"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n-lt"/>
              <a:ea typeface="+mn-ea"/>
              <a:cs typeface="+mn-cs"/>
            </a:endParaRPr>
          </a:p>
          <a:p>
            <a:pPr marL="228600" marR="0" lvl="0" indent="-2286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n-lt"/>
                <a:ea typeface="+mn-ea"/>
                <a:cs typeface="+mn-cs"/>
              </a:rPr>
              <a:t>Responsible</a:t>
            </a:r>
            <a:r>
              <a:rPr lang="en-US" sz="2800" b="1" dirty="0" smtClean="0">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rPr>
              <a:t> to future generations</a:t>
            </a:r>
            <a:endParaRPr kumimoji="0" lang="en-US" sz="2800" b="1" i="0" u="none" strike="noStrike" kern="1200" cap="none" spc="0" normalizeH="0" baseline="0" noProof="0" dirty="0" smtClean="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n-lt"/>
              <a:ea typeface="+mn-ea"/>
              <a:cs typeface="+mn-cs"/>
            </a:endParaRPr>
          </a:p>
          <a:p>
            <a:pPr marL="228600" marR="0" lvl="0" indent="-228600" algn="l" defTabSz="914400" rtl="0" eaLnBrk="1" fontAlgn="auto" latinLnBrk="0" hangingPunct="1">
              <a:lnSpc>
                <a:spcPct val="100000"/>
              </a:lnSpc>
              <a:spcBef>
                <a:spcPts val="1200"/>
              </a:spcBef>
              <a:spcAft>
                <a:spcPts val="0"/>
              </a:spcAft>
              <a:buClrTx/>
              <a:buSzTx/>
              <a:buFont typeface="Wingdings" pitchFamily="2" charset="2"/>
              <a:buChar char=""/>
              <a:tabLst/>
              <a:defRPr/>
            </a:pPr>
            <a:endParaRPr kumimoji="0" lang="en-US" sz="2000" b="0" i="0" u="none" strike="noStrike" kern="1200" cap="none" spc="0" normalizeH="0" baseline="0" noProof="0" dirty="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61960" cy="1143000"/>
          </a:xfrm>
        </p:spPr>
        <p:txBody>
          <a:bodyPr/>
          <a:lstStyle/>
          <a:p>
            <a:pPr eaLnBrk="1" fontAlgn="auto" hangingPunct="1">
              <a:spcAft>
                <a:spcPts val="0"/>
              </a:spcAft>
              <a:defRPr/>
            </a:pPr>
            <a:r>
              <a:rPr lang="en-US" b="1" dirty="0" smtClean="0">
                <a:effectLst>
                  <a:outerShdw blurRad="38100" dist="38100" dir="2700000" algn="tl">
                    <a:srgbClr val="000000">
                      <a:alpha val="43137"/>
                    </a:srgbClr>
                  </a:outerShdw>
                </a:effectLst>
              </a:rPr>
              <a:t>Goals of the Report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447800"/>
            <a:ext cx="8458200" cy="5257800"/>
          </a:xfrm>
        </p:spPr>
        <p:txBody>
          <a:bodyPr>
            <a:normAutofit/>
          </a:bodyPr>
          <a:lstStyle/>
          <a:p>
            <a:pPr eaLnBrk="1" fontAlgn="auto" hangingPunct="1">
              <a:spcAft>
                <a:spcPts val="0"/>
              </a:spcAft>
              <a:buFont typeface="Arial" pitchFamily="34" charset="0"/>
              <a:buChar char="•"/>
              <a:defRPr/>
            </a:pPr>
            <a:endParaRPr lang="en-US" sz="800" b="1" dirty="0" smtClean="0"/>
          </a:p>
          <a:p>
            <a:pPr eaLnBrk="1" fontAlgn="auto" hangingPunct="1">
              <a:spcAft>
                <a:spcPts val="0"/>
              </a:spcAft>
              <a:buFont typeface="Arial" pitchFamily="34" charset="0"/>
              <a:buChar char="•"/>
              <a:defRPr/>
            </a:pPr>
            <a:r>
              <a:rPr lang="en-US" sz="2400" b="1" dirty="0" smtClean="0"/>
              <a:t>Define a vision for the future</a:t>
            </a:r>
          </a:p>
          <a:p>
            <a:pPr eaLnBrk="1" fontAlgn="auto" hangingPunct="1">
              <a:spcAft>
                <a:spcPts val="0"/>
              </a:spcAft>
              <a:buNone/>
              <a:defRPr/>
            </a:pPr>
            <a:endParaRPr lang="en-US" sz="800" b="1" dirty="0" smtClean="0"/>
          </a:p>
          <a:p>
            <a:pPr eaLnBrk="1" fontAlgn="auto" hangingPunct="1">
              <a:spcAft>
                <a:spcPts val="0"/>
              </a:spcAft>
              <a:buFont typeface="Arial" pitchFamily="34" charset="0"/>
              <a:buChar char="•"/>
              <a:defRPr/>
            </a:pPr>
            <a:r>
              <a:rPr lang="en-US" sz="2400" b="1" dirty="0" smtClean="0"/>
              <a:t>Build a broad, adaptive framework</a:t>
            </a:r>
          </a:p>
          <a:p>
            <a:pPr eaLnBrk="1" fontAlgn="auto" hangingPunct="1">
              <a:spcAft>
                <a:spcPts val="0"/>
              </a:spcAft>
              <a:buFont typeface="Arial" pitchFamily="34" charset="0"/>
              <a:buChar char="•"/>
              <a:defRPr/>
            </a:pPr>
            <a:endParaRPr lang="en-US" sz="800" b="1" dirty="0" smtClean="0"/>
          </a:p>
          <a:p>
            <a:pPr eaLnBrk="1" fontAlgn="auto" hangingPunct="1">
              <a:spcAft>
                <a:spcPts val="0"/>
              </a:spcAft>
              <a:buFont typeface="Arial" pitchFamily="34" charset="0"/>
              <a:buChar char="•"/>
              <a:defRPr/>
            </a:pPr>
            <a:r>
              <a:rPr lang="en-US" sz="2400" b="1" dirty="0" smtClean="0"/>
              <a:t>Articulate state strategies to achieve sustainable water management</a:t>
            </a:r>
          </a:p>
          <a:p>
            <a:pPr eaLnBrk="1" fontAlgn="auto" hangingPunct="1">
              <a:spcAft>
                <a:spcPts val="0"/>
              </a:spcAft>
              <a:buNone/>
              <a:defRPr/>
            </a:pPr>
            <a:endParaRPr lang="en-US" sz="800" b="1" dirty="0" smtClean="0"/>
          </a:p>
          <a:p>
            <a:pPr eaLnBrk="1" fontAlgn="auto" hangingPunct="1">
              <a:spcAft>
                <a:spcPts val="0"/>
              </a:spcAft>
              <a:buFont typeface="Arial" pitchFamily="34" charset="0"/>
              <a:buChar char="•"/>
              <a:defRPr/>
            </a:pPr>
            <a:r>
              <a:rPr lang="en-US" sz="2400" b="1" dirty="0" smtClean="0"/>
              <a:t>Inform the U of M process, while ensuring coordination and efficiency</a:t>
            </a:r>
          </a:p>
          <a:p>
            <a:pPr eaLnBrk="1" fontAlgn="auto" hangingPunct="1">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763"/>
            <a:ext cx="8001000" cy="914400"/>
          </a:xfrm>
        </p:spPr>
        <p:txBody>
          <a:bodyPr/>
          <a:lstStyle/>
          <a:p>
            <a:r>
              <a:rPr lang="en-US" b="1" dirty="0" smtClean="0"/>
              <a:t>Report Outline</a:t>
            </a:r>
            <a:endParaRPr lang="en-US" b="1" dirty="0"/>
          </a:p>
        </p:txBody>
      </p:sp>
      <p:sp>
        <p:nvSpPr>
          <p:cNvPr id="3" name="Content Placeholder 2"/>
          <p:cNvSpPr>
            <a:spLocks noGrp="1"/>
          </p:cNvSpPr>
          <p:nvPr>
            <p:ph idx="1"/>
          </p:nvPr>
        </p:nvSpPr>
        <p:spPr>
          <a:xfrm>
            <a:off x="381000" y="1219200"/>
            <a:ext cx="8534400" cy="5410200"/>
          </a:xfrm>
        </p:spPr>
        <p:txBody>
          <a:bodyPr>
            <a:normAutofit/>
          </a:bodyPr>
          <a:lstStyle/>
          <a:p>
            <a:pPr>
              <a:buFont typeface="Arial" pitchFamily="34" charset="0"/>
              <a:buChar char="•"/>
            </a:pPr>
            <a:endParaRPr lang="en-US" sz="2400" b="1" dirty="0" smtClean="0"/>
          </a:p>
          <a:p>
            <a:pPr>
              <a:buFont typeface="Arial" pitchFamily="34" charset="0"/>
              <a:buChar char="•"/>
            </a:pPr>
            <a:r>
              <a:rPr lang="en-US" sz="2400" b="1" dirty="0" smtClean="0"/>
              <a:t>Part 1 - Reflecting on the Past</a:t>
            </a:r>
          </a:p>
          <a:p>
            <a:pPr lvl="1">
              <a:buFont typeface="Arial" pitchFamily="34" charset="0"/>
              <a:buChar char="•"/>
            </a:pPr>
            <a:r>
              <a:rPr lang="en-US" sz="2000" b="1" dirty="0" smtClean="0">
                <a:solidFill>
                  <a:srgbClr val="FFFF99"/>
                </a:solidFill>
              </a:rPr>
              <a:t>State water plans of 1979, 1991 and 2000</a:t>
            </a:r>
          </a:p>
          <a:p>
            <a:pPr lvl="1">
              <a:buFont typeface="Arial" pitchFamily="34" charset="0"/>
              <a:buChar char="•"/>
            </a:pPr>
            <a:r>
              <a:rPr lang="en-US" sz="2000" b="1" dirty="0" smtClean="0">
                <a:solidFill>
                  <a:srgbClr val="FFFF99"/>
                </a:solidFill>
              </a:rPr>
              <a:t>Transformational milestones</a:t>
            </a:r>
          </a:p>
          <a:p>
            <a:pPr>
              <a:buFont typeface="Arial" pitchFamily="34" charset="0"/>
              <a:buChar char="•"/>
            </a:pPr>
            <a:endParaRPr lang="en-US" sz="1200" b="1" dirty="0" smtClean="0"/>
          </a:p>
          <a:p>
            <a:pPr>
              <a:buFont typeface="Arial" pitchFamily="34" charset="0"/>
              <a:buChar char="•"/>
            </a:pPr>
            <a:r>
              <a:rPr lang="en-US" sz="2400" b="1" dirty="0" smtClean="0"/>
              <a:t>Part 2 - Evaluating the Status of Minnesota’s Water Resources in the Present</a:t>
            </a:r>
          </a:p>
          <a:p>
            <a:pPr lvl="1">
              <a:buFont typeface="Arial" pitchFamily="34" charset="0"/>
              <a:buChar char="•"/>
            </a:pPr>
            <a:r>
              <a:rPr lang="en-US" sz="2000" b="1" dirty="0" smtClean="0">
                <a:solidFill>
                  <a:srgbClr val="FFFF99"/>
                </a:solidFill>
              </a:rPr>
              <a:t>Water monitoring, quality assessment and trends, and metropolitan planning efforts</a:t>
            </a:r>
            <a:endParaRPr lang="en-US" sz="900" b="1" dirty="0" smtClean="0"/>
          </a:p>
          <a:p>
            <a:pPr>
              <a:buFont typeface="Arial" pitchFamily="34" charset="0"/>
              <a:buChar char="•"/>
            </a:pPr>
            <a:endParaRPr lang="en-US" sz="1200" b="1" dirty="0" smtClean="0"/>
          </a:p>
          <a:p>
            <a:pPr>
              <a:buFont typeface="Arial" pitchFamily="34" charset="0"/>
              <a:buChar char="•"/>
            </a:pPr>
            <a:r>
              <a:rPr lang="en-US" sz="2400" b="1" dirty="0" smtClean="0"/>
              <a:t>Part 3 - Charting a Roadmap for the Future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599" cy="1447800"/>
          </a:xfrm>
        </p:spPr>
        <p:txBody>
          <a:bodyPr/>
          <a:lstStyle/>
          <a:p>
            <a:r>
              <a:rPr lang="en-US" b="1" dirty="0" smtClean="0"/>
              <a:t>Charting a Roadmap for the Future</a:t>
            </a:r>
            <a:endParaRPr lang="en-US" b="1" dirty="0"/>
          </a:p>
        </p:txBody>
      </p:sp>
      <p:sp>
        <p:nvSpPr>
          <p:cNvPr id="3" name="Content Placeholder 2"/>
          <p:cNvSpPr>
            <a:spLocks noGrp="1"/>
          </p:cNvSpPr>
          <p:nvPr>
            <p:ph idx="1"/>
          </p:nvPr>
        </p:nvSpPr>
        <p:spPr>
          <a:xfrm>
            <a:off x="152400" y="1143000"/>
            <a:ext cx="8763000" cy="5562600"/>
          </a:xfrm>
        </p:spPr>
        <p:txBody>
          <a:bodyPr>
            <a:normAutofit/>
          </a:bodyPr>
          <a:lstStyle/>
          <a:p>
            <a:pPr>
              <a:buFont typeface="Arial" pitchFamily="34" charset="0"/>
              <a:buChar char="•"/>
            </a:pPr>
            <a:r>
              <a:rPr lang="en-US" sz="2400" b="1" dirty="0" smtClean="0"/>
              <a:t>Strategies</a:t>
            </a:r>
          </a:p>
          <a:p>
            <a:pPr lvl="1">
              <a:buFont typeface="Arial" pitchFamily="34" charset="0"/>
              <a:buChar char="•"/>
            </a:pPr>
            <a:r>
              <a:rPr lang="en-US" sz="2200" b="1" dirty="0" smtClean="0">
                <a:solidFill>
                  <a:srgbClr val="FFFF99"/>
                </a:solidFill>
              </a:rPr>
              <a:t>Communicate what needs to be done</a:t>
            </a:r>
          </a:p>
          <a:p>
            <a:pPr lvl="1">
              <a:buFont typeface="Arial" pitchFamily="34" charset="0"/>
              <a:buChar char="•"/>
            </a:pPr>
            <a:r>
              <a:rPr lang="en-US" sz="2200" b="1" dirty="0" smtClean="0">
                <a:solidFill>
                  <a:srgbClr val="FFFF99"/>
                </a:solidFill>
              </a:rPr>
              <a:t>Advance the foundation built in recent years</a:t>
            </a:r>
          </a:p>
          <a:p>
            <a:pPr>
              <a:buFont typeface="Arial" pitchFamily="34" charset="0"/>
              <a:buChar char="•"/>
            </a:pPr>
            <a:endParaRPr lang="en-US" sz="2400" b="1" dirty="0" smtClean="0"/>
          </a:p>
          <a:p>
            <a:pPr>
              <a:buFont typeface="Arial" pitchFamily="34" charset="0"/>
              <a:buChar char="•"/>
            </a:pPr>
            <a:r>
              <a:rPr lang="en-US" sz="2400" b="1" dirty="0" smtClean="0"/>
              <a:t>Implementation principles</a:t>
            </a:r>
          </a:p>
          <a:p>
            <a:pPr lvl="1">
              <a:buFont typeface="Arial" pitchFamily="34" charset="0"/>
              <a:buChar char="•"/>
            </a:pPr>
            <a:r>
              <a:rPr lang="en-US" sz="2200" b="1" dirty="0" smtClean="0">
                <a:solidFill>
                  <a:srgbClr val="FFFF99"/>
                </a:solidFill>
              </a:rPr>
              <a:t>Overarching principles </a:t>
            </a:r>
          </a:p>
          <a:p>
            <a:pPr lvl="1">
              <a:buFont typeface="Arial" pitchFamily="34" charset="0"/>
              <a:buChar char="•"/>
            </a:pPr>
            <a:r>
              <a:rPr lang="en-US" sz="2200" b="1" dirty="0" smtClean="0">
                <a:solidFill>
                  <a:srgbClr val="FFFF99"/>
                </a:solidFill>
              </a:rPr>
              <a:t>Define how to implement the strategies</a:t>
            </a:r>
          </a:p>
          <a:p>
            <a:pPr>
              <a:buFont typeface="Arial" pitchFamily="34" charset="0"/>
              <a:buChar char="•"/>
            </a:pPr>
            <a:endParaRPr lang="en-US" sz="2400" b="1" dirty="0" smtClean="0"/>
          </a:p>
          <a:p>
            <a:pPr>
              <a:buFont typeface="Arial" pitchFamily="34" charset="0"/>
              <a:buChar char="•"/>
            </a:pPr>
            <a:r>
              <a:rPr lang="en-US" sz="2400" b="1" dirty="0" smtClean="0"/>
              <a:t>Water sustainability is the goal </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4000" y="4572000"/>
            <a:ext cx="3609378"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2931</TotalTime>
  <Words>700</Words>
  <Application>Microsoft Office PowerPoint</Application>
  <PresentationFormat>On-screen Show (4:3)</PresentationFormat>
  <Paragraphs>182</Paragraphs>
  <Slides>24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Metro</vt:lpstr>
      <vt:lpstr>Acrobat Document</vt:lpstr>
      <vt:lpstr>2010 Minnesota Water Plan: Working together to ensure  clean water and healthy ecosystems  for future generations</vt:lpstr>
      <vt:lpstr>Overview</vt:lpstr>
      <vt:lpstr>Environmental Quality Board</vt:lpstr>
      <vt:lpstr>EQB Mission</vt:lpstr>
      <vt:lpstr>Recent Water Sustainability Efforts</vt:lpstr>
      <vt:lpstr>EQB Water Plan Statute &amp; History</vt:lpstr>
      <vt:lpstr>Goals of the Report</vt:lpstr>
      <vt:lpstr>Report Outline</vt:lpstr>
      <vt:lpstr>Charting a Roadmap for the Future</vt:lpstr>
      <vt:lpstr>Strategies</vt:lpstr>
      <vt:lpstr>Strategies</vt:lpstr>
      <vt:lpstr>Implementation Principles</vt:lpstr>
      <vt:lpstr>Recognition of the Sustainable System</vt:lpstr>
      <vt:lpstr>Example Applications</vt:lpstr>
      <vt:lpstr>Groundwater Management Areas </vt:lpstr>
      <vt:lpstr>Contaminants of Emerging Concern </vt:lpstr>
      <vt:lpstr>Impaired Waters  </vt:lpstr>
      <vt:lpstr>Slide 18</vt:lpstr>
      <vt:lpstr>Slide 19</vt:lpstr>
      <vt:lpstr>Slide 20</vt:lpstr>
      <vt:lpstr>Adaptive Management Applied</vt:lpstr>
      <vt:lpstr>Strengths of the Plan</vt:lpstr>
      <vt:lpstr>Next Steps</vt:lpstr>
      <vt:lpstr>Thank You </vt:lpstr>
    </vt:vector>
  </TitlesOfParts>
  <Company>MN Dept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Patton</dc:creator>
  <cp:lastModifiedBy>PVANBUREN</cp:lastModifiedBy>
  <cp:revision>240</cp:revision>
  <dcterms:created xsi:type="dcterms:W3CDTF">2010-10-20T16:15:08Z</dcterms:created>
  <dcterms:modified xsi:type="dcterms:W3CDTF">2011-06-19T20:49:59Z</dcterms:modified>
</cp:coreProperties>
</file>