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77" r:id="rId3"/>
    <p:sldId id="258" r:id="rId4"/>
    <p:sldId id="259" r:id="rId5"/>
    <p:sldId id="266" r:id="rId6"/>
    <p:sldId id="267" r:id="rId7"/>
    <p:sldId id="260" r:id="rId8"/>
    <p:sldId id="268" r:id="rId9"/>
    <p:sldId id="269" r:id="rId10"/>
    <p:sldId id="270" r:id="rId11"/>
    <p:sldId id="271" r:id="rId12"/>
    <p:sldId id="272" r:id="rId13"/>
    <p:sldId id="262" r:id="rId14"/>
    <p:sldId id="274" r:id="rId15"/>
    <p:sldId id="263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99CCFF"/>
    <a:srgbClr val="FF6600"/>
    <a:srgbClr val="9900CC"/>
    <a:srgbClr val="008000"/>
    <a:srgbClr val="000099"/>
    <a:srgbClr val="006699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204" y="-102"/>
      </p:cViewPr>
      <p:guideLst>
        <p:guide orient="horz" pos="4080"/>
        <p:guide pos="384"/>
      </p:guideLst>
    </p:cSldViewPr>
  </p:slideViewPr>
  <p:outlineViewPr>
    <p:cViewPr>
      <p:scale>
        <a:sx n="43" d="100"/>
        <a:sy n="4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B76546-8E2D-44B9-96B7-E778982D17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8/15/2009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8/15/2009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8/15/2009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8/15/2009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8/15/2009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8/15/2009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8/15/2009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8/15/2009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8/15/2009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8/15/2009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8/15/2009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8/15/2009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 userDrawn="1"/>
        </p:nvSpPr>
        <p:spPr bwMode="auto">
          <a:xfrm>
            <a:off x="4376738" y="632460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fld id="{8E7379E1-FC15-469C-9496-086B5F851F99}" type="slidenum">
              <a:rPr lang="en-US" sz="1400"/>
              <a:pPr eaLnBrk="0" hangingPunct="0"/>
              <a:t>‹#›</a:t>
            </a:fld>
            <a:endParaRPr lang="en-US"/>
          </a:p>
        </p:txBody>
      </p:sp>
      <p:sp>
        <p:nvSpPr>
          <p:cNvPr id="19" name="Text Box 8"/>
          <p:cNvSpPr txBox="1">
            <a:spLocks noChangeArrowheads="1"/>
          </p:cNvSpPr>
          <p:nvPr userDrawn="1"/>
        </p:nvSpPr>
        <p:spPr bwMode="auto">
          <a:xfrm>
            <a:off x="593725" y="6019800"/>
            <a:ext cx="263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Administrative Office Management, 8/e</a:t>
            </a:r>
          </a:p>
          <a:p>
            <a:pPr eaLnBrk="0" hangingPunct="0"/>
            <a:r>
              <a:rPr lang="en-US" sz="1200"/>
              <a:t>by Zane Quible </a:t>
            </a:r>
          </a:p>
        </p:txBody>
      </p:sp>
      <p:sp>
        <p:nvSpPr>
          <p:cNvPr id="20" name="Text Box 9"/>
          <p:cNvSpPr txBox="1">
            <a:spLocks noChangeArrowheads="1"/>
          </p:cNvSpPr>
          <p:nvPr userDrawn="1"/>
        </p:nvSpPr>
        <p:spPr bwMode="auto">
          <a:xfrm>
            <a:off x="6473825" y="6026150"/>
            <a:ext cx="20939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©2005 Pearson Education, Inc.</a:t>
            </a:r>
          </a:p>
          <a:p>
            <a:pPr eaLnBrk="0" hangingPunct="0"/>
            <a:r>
              <a:rPr lang="en-US" sz="1200">
                <a:cs typeface="Times New Roman" pitchFamily="18" charset="0"/>
              </a:rPr>
              <a:t>Pearson Prentice Hall</a:t>
            </a:r>
          </a:p>
          <a:p>
            <a:pPr eaLnBrk="0" hangingPunct="0"/>
            <a:r>
              <a:rPr lang="en-US" sz="1200">
                <a:cs typeface="Times New Roman" pitchFamily="18" charset="0"/>
              </a:rPr>
              <a:t>Upper Saddle River, NJ 07458</a:t>
            </a:r>
            <a:endParaRPr lang="en-US" sz="120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9005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THE </a:t>
            </a:r>
            <a:r>
              <a:rPr lang="en-US" sz="2800" dirty="0" smtClean="0">
                <a:latin typeface="Arial Black" pitchFamily="34" charset="0"/>
              </a:rPr>
              <a:t>OFFICE </a:t>
            </a: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RELOCATION</a:t>
            </a:r>
          </a:p>
          <a:p>
            <a:r>
              <a:rPr lang="en-US" sz="2800" dirty="0" smtClean="0">
                <a:latin typeface="Arial Black" pitchFamily="34" charset="0"/>
              </a:rPr>
              <a:t>PROJECT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6304" y="152400"/>
            <a:ext cx="4387095" cy="373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17526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OFFICES ?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WORKSTATIONS ?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'CAFE' </a:t>
            </a:r>
            <a:r>
              <a:rPr lang="en-US" sz="2400" b="1" dirty="0" smtClean="0"/>
              <a:t>FACILITIES ? 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</a:t>
            </a:r>
            <a:r>
              <a:rPr lang="en-US" sz="2400" b="1" dirty="0" smtClean="0"/>
              <a:t>TECHNOLOGY STATIONS 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e.g.printers,copiers</a:t>
            </a:r>
            <a:r>
              <a:rPr lang="en-US" sz="2400" b="1" dirty="0" smtClean="0"/>
              <a:t>, ?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549676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MEETING </a:t>
            </a:r>
            <a:r>
              <a:rPr lang="en-US" sz="2400" b="1" dirty="0" smtClean="0"/>
              <a:t>ROOMS, INFORMAL RELAXATION SPACES </a:t>
            </a:r>
            <a:r>
              <a:rPr lang="en-US" sz="2400" b="1" dirty="0" smtClean="0"/>
              <a:t> ?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CREATIVE ENHANCEMENTS e.g. aquariums, </a:t>
            </a:r>
            <a:r>
              <a:rPr lang="en-US" sz="2400" b="1" dirty="0" smtClean="0"/>
              <a:t>galleries</a:t>
            </a:r>
            <a:r>
              <a:rPr lang="en-US" sz="2400" b="1" dirty="0" smtClean="0"/>
              <a:t> </a:t>
            </a:r>
            <a:r>
              <a:rPr lang="en-US" sz="2400" b="1" dirty="0" smtClean="0"/>
              <a:t>?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RECEPTION </a:t>
            </a:r>
            <a:r>
              <a:rPr lang="en-US" sz="2400" b="1" dirty="0" smtClean="0"/>
              <a:t>AREAS 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4800" y="152400"/>
            <a:ext cx="85344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/>
              <a:t>Factors to Consider in Undertaking Preliminary</a:t>
            </a:r>
          </a:p>
          <a:p>
            <a:pPr algn="ctr"/>
            <a:r>
              <a:rPr lang="en-US" b="1" dirty="0"/>
              <a:t>Planning for </a:t>
            </a:r>
            <a:r>
              <a:rPr lang="en-US" b="1" dirty="0" smtClean="0"/>
              <a:t>Layout</a:t>
            </a:r>
            <a:endParaRPr lang="en-US" b="1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479925" y="30480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708525" y="1447800"/>
            <a:ext cx="5578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/>
              <a:t>Private </a:t>
            </a:r>
            <a:r>
              <a:rPr lang="en-US" sz="2400" b="1" dirty="0" smtClean="0"/>
              <a:t>and General</a:t>
            </a:r>
            <a:r>
              <a:rPr lang="en-US" sz="2400" b="1" dirty="0"/>
              <a:t> </a:t>
            </a:r>
            <a:r>
              <a:rPr lang="en-US" sz="2400" b="1" dirty="0" smtClean="0"/>
              <a:t>Offices</a:t>
            </a:r>
            <a:endParaRPr lang="en-US" sz="2400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911725" y="2014538"/>
            <a:ext cx="50704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Installing more private offices </a:t>
            </a:r>
            <a:endParaRPr lang="en-US" sz="2400" dirty="0" smtClean="0"/>
          </a:p>
          <a:p>
            <a:r>
              <a:rPr lang="en-US" sz="2400" dirty="0" smtClean="0"/>
              <a:t>and </a:t>
            </a:r>
            <a:r>
              <a:rPr lang="en-US" sz="2400" dirty="0"/>
              <a:t>fewer general offices </a:t>
            </a:r>
            <a:endParaRPr lang="en-US" sz="2400" dirty="0" smtClean="0"/>
          </a:p>
          <a:p>
            <a:r>
              <a:rPr lang="en-US" sz="2400" dirty="0" smtClean="0"/>
              <a:t>presents </a:t>
            </a:r>
            <a:r>
              <a:rPr lang="en-US" sz="2400" dirty="0"/>
              <a:t>greater challenges </a:t>
            </a:r>
            <a:endParaRPr lang="en-US" sz="2400" dirty="0" smtClean="0"/>
          </a:p>
          <a:p>
            <a:r>
              <a:rPr lang="en-US" sz="2400" dirty="0" smtClean="0"/>
              <a:t>for designing </a:t>
            </a:r>
            <a:r>
              <a:rPr lang="en-US" sz="2400" dirty="0"/>
              <a:t>layout.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241925" y="4186535"/>
            <a:ext cx="4740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/>
              <a:t>Space Requirements</a:t>
            </a:r>
            <a:endParaRPr lang="en-US" sz="2400" dirty="0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865687" y="4831140"/>
            <a:ext cx="53451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The space requirements of </a:t>
            </a:r>
          </a:p>
          <a:p>
            <a:r>
              <a:rPr lang="en-US" sz="2400" dirty="0"/>
              <a:t>individuals and/or departments </a:t>
            </a:r>
            <a:endParaRPr lang="en-US" sz="2400" dirty="0" smtClean="0"/>
          </a:p>
          <a:p>
            <a:r>
              <a:rPr lang="en-US" sz="2400" dirty="0" smtClean="0"/>
              <a:t>help </a:t>
            </a:r>
            <a:r>
              <a:rPr lang="en-US" sz="2400" dirty="0"/>
              <a:t>determine the total amount </a:t>
            </a:r>
            <a:endParaRPr lang="en-US" sz="2400" dirty="0" smtClean="0"/>
          </a:p>
          <a:p>
            <a:r>
              <a:rPr lang="en-US" sz="2400" dirty="0" smtClean="0"/>
              <a:t>of </a:t>
            </a:r>
            <a:r>
              <a:rPr lang="en-US" sz="2400" dirty="0"/>
              <a:t>office space to provide.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41312"/>
            <a:ext cx="4495800" cy="483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ChangeArrowheads="1"/>
          </p:cNvSpPr>
          <p:nvPr/>
        </p:nvSpPr>
        <p:spPr bwMode="auto">
          <a:xfrm>
            <a:off x="4479925" y="30480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7411" name="Rectangle 1027"/>
          <p:cNvSpPr>
            <a:spLocks noChangeArrowheads="1"/>
          </p:cNvSpPr>
          <p:nvPr/>
        </p:nvSpPr>
        <p:spPr bwMode="auto">
          <a:xfrm>
            <a:off x="304800" y="152400"/>
            <a:ext cx="8305800" cy="1219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/>
              <a:t>Factors to Consider in Undertaking Preliminary</a:t>
            </a:r>
          </a:p>
          <a:p>
            <a:pPr algn="ctr"/>
            <a:r>
              <a:rPr lang="en-US" b="1" dirty="0"/>
              <a:t>Planning for </a:t>
            </a:r>
            <a:r>
              <a:rPr lang="en-US" b="1" dirty="0" smtClean="0"/>
              <a:t>Layout</a:t>
            </a:r>
            <a:endParaRPr lang="en-US" b="1" dirty="0"/>
          </a:p>
        </p:txBody>
      </p:sp>
      <p:sp>
        <p:nvSpPr>
          <p:cNvPr id="17412" name="Text Box 1028"/>
          <p:cNvSpPr txBox="1">
            <a:spLocks noChangeArrowheads="1"/>
          </p:cNvSpPr>
          <p:nvPr/>
        </p:nvSpPr>
        <p:spPr bwMode="auto">
          <a:xfrm>
            <a:off x="4800600" y="1676400"/>
            <a:ext cx="3673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/>
              <a:t>Specialized Areas</a:t>
            </a:r>
            <a:endParaRPr lang="en-US" sz="2400" b="1" dirty="0"/>
          </a:p>
        </p:txBody>
      </p:sp>
      <p:sp>
        <p:nvSpPr>
          <p:cNvPr id="17413" name="Text Box 1029"/>
          <p:cNvSpPr txBox="1">
            <a:spLocks noChangeArrowheads="1"/>
          </p:cNvSpPr>
          <p:nvPr/>
        </p:nvSpPr>
        <p:spPr bwMode="auto">
          <a:xfrm>
            <a:off x="4800600" y="2286000"/>
            <a:ext cx="5070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A variety of specialized areas </a:t>
            </a:r>
            <a:endParaRPr lang="en-US" sz="2400" dirty="0" smtClean="0"/>
          </a:p>
          <a:p>
            <a:r>
              <a:rPr lang="en-US" sz="2400" dirty="0" smtClean="0"/>
              <a:t>within </a:t>
            </a:r>
            <a:r>
              <a:rPr lang="en-US" sz="2400" dirty="0"/>
              <a:t>the organization have </a:t>
            </a:r>
            <a:endParaRPr lang="en-US" sz="2400" dirty="0" smtClean="0"/>
          </a:p>
          <a:p>
            <a:r>
              <a:rPr lang="en-US" sz="2400" dirty="0" smtClean="0"/>
              <a:t>their </a:t>
            </a:r>
            <a:r>
              <a:rPr lang="en-US" sz="2400" dirty="0"/>
              <a:t>own layout requirements.</a:t>
            </a:r>
          </a:p>
        </p:txBody>
      </p:sp>
      <p:sp>
        <p:nvSpPr>
          <p:cNvPr id="17414" name="Text Box 1030"/>
          <p:cNvSpPr txBox="1">
            <a:spLocks noChangeArrowheads="1"/>
          </p:cNvSpPr>
          <p:nvPr/>
        </p:nvSpPr>
        <p:spPr bwMode="auto">
          <a:xfrm>
            <a:off x="4800600" y="4114800"/>
            <a:ext cx="4054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/>
              <a:t>Safety Requirements</a:t>
            </a:r>
            <a:endParaRPr lang="en-US" sz="2400" dirty="0"/>
          </a:p>
        </p:txBody>
      </p:sp>
      <p:sp>
        <p:nvSpPr>
          <p:cNvPr id="17415" name="Text Box 1031"/>
          <p:cNvSpPr txBox="1">
            <a:spLocks noChangeArrowheads="1"/>
          </p:cNvSpPr>
          <p:nvPr/>
        </p:nvSpPr>
        <p:spPr bwMode="auto">
          <a:xfrm>
            <a:off x="4865687" y="5105400"/>
            <a:ext cx="53451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The layout needs to facilitate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efficient movement of </a:t>
            </a:r>
            <a:endParaRPr lang="en-US" sz="2400" dirty="0" smtClean="0"/>
          </a:p>
          <a:p>
            <a:r>
              <a:rPr lang="en-US" sz="2400" dirty="0" smtClean="0"/>
              <a:t>employees </a:t>
            </a:r>
            <a:r>
              <a:rPr lang="en-US" sz="2400" dirty="0"/>
              <a:t>from one area </a:t>
            </a:r>
            <a:endParaRPr lang="en-US" sz="2400" dirty="0" smtClean="0"/>
          </a:p>
          <a:p>
            <a:r>
              <a:rPr lang="en-US" sz="2400" dirty="0" smtClean="0"/>
              <a:t>to </a:t>
            </a:r>
            <a:r>
              <a:rPr lang="en-US" sz="2400" dirty="0"/>
              <a:t>another.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457347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027"/>
          <p:cNvSpPr>
            <a:spLocks noChangeArrowheads="1"/>
          </p:cNvSpPr>
          <p:nvPr/>
        </p:nvSpPr>
        <p:spPr bwMode="auto">
          <a:xfrm>
            <a:off x="381000" y="152400"/>
            <a:ext cx="83058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/>
              <a:t>Factors to Consider in Undertaking Preliminary</a:t>
            </a:r>
          </a:p>
          <a:p>
            <a:pPr algn="ctr"/>
            <a:r>
              <a:rPr lang="en-US" b="1" dirty="0"/>
              <a:t>Planning for </a:t>
            </a:r>
            <a:r>
              <a:rPr lang="en-US" b="1" dirty="0" smtClean="0"/>
              <a:t>Layout</a:t>
            </a:r>
            <a:endParaRPr lang="en-US" b="1" dirty="0"/>
          </a:p>
        </p:txBody>
      </p:sp>
      <p:sp>
        <p:nvSpPr>
          <p:cNvPr id="18436" name="Text Box 1028"/>
          <p:cNvSpPr txBox="1">
            <a:spLocks noChangeArrowheads="1"/>
          </p:cNvSpPr>
          <p:nvPr/>
        </p:nvSpPr>
        <p:spPr bwMode="auto">
          <a:xfrm>
            <a:off x="5089525" y="1443335"/>
            <a:ext cx="5045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/>
              <a:t>Barrier-Free Construction</a:t>
            </a:r>
            <a:endParaRPr lang="en-US" sz="2400" dirty="0"/>
          </a:p>
        </p:txBody>
      </p:sp>
      <p:sp>
        <p:nvSpPr>
          <p:cNvPr id="18437" name="Text Box 1029"/>
          <p:cNvSpPr txBox="1">
            <a:spLocks noChangeArrowheads="1"/>
          </p:cNvSpPr>
          <p:nvPr/>
        </p:nvSpPr>
        <p:spPr bwMode="auto">
          <a:xfrm>
            <a:off x="5105400" y="1981200"/>
            <a:ext cx="50704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Use of federal funds in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office </a:t>
            </a:r>
            <a:r>
              <a:rPr lang="en-US" sz="2400" dirty="0"/>
              <a:t>building projects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requires </a:t>
            </a:r>
            <a:r>
              <a:rPr lang="en-US" sz="2400" dirty="0"/>
              <a:t>that they be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accessible </a:t>
            </a:r>
            <a:r>
              <a:rPr lang="en-US" sz="2400" dirty="0"/>
              <a:t>to individuals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with </a:t>
            </a:r>
            <a:r>
              <a:rPr lang="en-US" sz="2400" dirty="0"/>
              <a:t>disabilities.</a:t>
            </a:r>
          </a:p>
        </p:txBody>
      </p:sp>
      <p:sp>
        <p:nvSpPr>
          <p:cNvPr id="18438" name="Text Box 1030"/>
          <p:cNvSpPr txBox="1">
            <a:spLocks noChangeArrowheads="1"/>
          </p:cNvSpPr>
          <p:nvPr/>
        </p:nvSpPr>
        <p:spPr bwMode="auto">
          <a:xfrm>
            <a:off x="5257800" y="4267200"/>
            <a:ext cx="1571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Expansion</a:t>
            </a:r>
          </a:p>
        </p:txBody>
      </p:sp>
      <p:sp>
        <p:nvSpPr>
          <p:cNvPr id="18439" name="Text Box 1031"/>
          <p:cNvSpPr txBox="1">
            <a:spLocks noChangeArrowheads="1"/>
          </p:cNvSpPr>
          <p:nvPr/>
        </p:nvSpPr>
        <p:spPr bwMode="auto">
          <a:xfrm>
            <a:off x="5105400" y="4800600"/>
            <a:ext cx="53451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Because organizations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generally </a:t>
            </a:r>
            <a:r>
              <a:rPr lang="en-US" sz="2400" dirty="0" smtClean="0"/>
              <a:t> </a:t>
            </a:r>
            <a:r>
              <a:rPr lang="en-US" sz="2400" dirty="0" smtClean="0"/>
              <a:t>expand </a:t>
            </a:r>
            <a:r>
              <a:rPr lang="en-US" sz="2400" dirty="0"/>
              <a:t>in size,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ability to accommodate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this </a:t>
            </a:r>
            <a:r>
              <a:rPr lang="en-US" sz="2400" dirty="0"/>
              <a:t>growth must be planned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for </a:t>
            </a:r>
            <a:r>
              <a:rPr lang="en-US" sz="2400" dirty="0"/>
              <a:t>in designing layout.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4267200" cy="514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632325" y="2667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57200" y="228600"/>
            <a:ext cx="78486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/>
              <a:t>Benefits of Open Office </a:t>
            </a:r>
            <a:r>
              <a:rPr lang="en-US" b="1" dirty="0" smtClean="0"/>
              <a:t>Concept</a:t>
            </a:r>
            <a:endParaRPr lang="en-US" b="1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17525" y="1905000"/>
            <a:ext cx="7121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1.  Cost of changing layout is much less than </a:t>
            </a:r>
          </a:p>
          <a:p>
            <a:r>
              <a:rPr lang="en-US" dirty="0"/>
              <a:t>     changing conventional layout.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17525" y="2971800"/>
            <a:ext cx="7432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2.  Initial cost of installing open office layout is</a:t>
            </a:r>
          </a:p>
          <a:p>
            <a:r>
              <a:rPr lang="en-US"/>
              <a:t>     much less than conventional layout.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17525" y="4114800"/>
            <a:ext cx="77898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3.  Elimination of permanent walls and private </a:t>
            </a:r>
          </a:p>
          <a:p>
            <a:r>
              <a:rPr lang="en-US"/>
              <a:t>     offices increases amount of usable floor space </a:t>
            </a:r>
          </a:p>
          <a:p>
            <a:r>
              <a:rPr lang="en-US"/>
              <a:t>     by as much as 15-20 percent.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7200" y="304800"/>
            <a:ext cx="78486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/>
              <a:t>Benefits of Open Office </a:t>
            </a:r>
            <a:r>
              <a:rPr lang="en-US" b="1" dirty="0" smtClean="0"/>
              <a:t>Concept</a:t>
            </a:r>
            <a:endParaRPr lang="en-US" b="1" dirty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65125" y="2036763"/>
            <a:ext cx="7805738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/>
              <a:t>4.  Improves office productivity by</a:t>
            </a:r>
          </a:p>
          <a:p>
            <a:pPr>
              <a:lnSpc>
                <a:spcPct val="85000"/>
              </a:lnSpc>
            </a:pPr>
            <a:r>
              <a:rPr lang="en-US"/>
              <a:t>	-increasing efficiency of work flow.</a:t>
            </a:r>
          </a:p>
          <a:p>
            <a:pPr>
              <a:lnSpc>
                <a:spcPct val="85000"/>
              </a:lnSpc>
            </a:pPr>
            <a:r>
              <a:rPr lang="en-US"/>
              <a:t>	-improving communications.</a:t>
            </a:r>
          </a:p>
          <a:p>
            <a:pPr>
              <a:lnSpc>
                <a:spcPct val="85000"/>
              </a:lnSpc>
            </a:pPr>
            <a:r>
              <a:rPr lang="en-US"/>
              <a:t>	-improving worker morale.</a:t>
            </a:r>
          </a:p>
          <a:p>
            <a:pPr>
              <a:lnSpc>
                <a:spcPct val="85000"/>
              </a:lnSpc>
            </a:pPr>
            <a:r>
              <a:rPr lang="en-US"/>
              <a:t>	-enhancing feeling of worker involvement.</a:t>
            </a:r>
          </a:p>
          <a:p>
            <a:pPr>
              <a:lnSpc>
                <a:spcPct val="85000"/>
              </a:lnSpc>
            </a:pPr>
            <a:r>
              <a:rPr lang="en-US"/>
              <a:t>	-creating a more comfortable work environ-</a:t>
            </a:r>
          </a:p>
          <a:p>
            <a:pPr>
              <a:lnSpc>
                <a:spcPct val="85000"/>
              </a:lnSpc>
            </a:pPr>
            <a:r>
              <a:rPr lang="en-US"/>
              <a:t>		ment.</a:t>
            </a:r>
          </a:p>
          <a:p>
            <a:r>
              <a:rPr lang="en-US"/>
              <a:t>	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65125" y="4953000"/>
            <a:ext cx="73009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/>
              <a:t>5.  Helps conserve energy because systems are</a:t>
            </a:r>
          </a:p>
          <a:p>
            <a:pPr>
              <a:lnSpc>
                <a:spcPct val="85000"/>
              </a:lnSpc>
            </a:pPr>
            <a:r>
              <a:rPr lang="en-US"/>
              <a:t>     not impeded by permanent walls.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1524000" y="685800"/>
            <a:ext cx="6400800" cy="1600200"/>
          </a:xfrm>
          <a:prstGeom prst="downArrowCallout">
            <a:avLst>
              <a:gd name="adj1" fmla="val 100000"/>
              <a:gd name="adj2" fmla="val 100000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/>
            <a:r>
              <a:rPr lang="en-US" b="1" dirty="0"/>
              <a:t>Modular Work Station Approach</a:t>
            </a:r>
            <a:endParaRPr lang="en-US" dirty="0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65125" y="2786063"/>
            <a:ext cx="7504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Uses panel-hung furniture components to create</a:t>
            </a:r>
          </a:p>
          <a:p>
            <a:r>
              <a:rPr lang="en-US"/>
              <a:t>individual work areas.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65125" y="4310063"/>
            <a:ext cx="68818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Is especially suited to situations that require</a:t>
            </a:r>
          </a:p>
          <a:p>
            <a:r>
              <a:rPr lang="en-US"/>
              <a:t>considerable storage space.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1507" name="AutoShape 1027"/>
          <p:cNvSpPr>
            <a:spLocks noChangeArrowheads="1"/>
          </p:cNvSpPr>
          <p:nvPr/>
        </p:nvSpPr>
        <p:spPr bwMode="auto">
          <a:xfrm>
            <a:off x="1524000" y="685800"/>
            <a:ext cx="6400800" cy="1600200"/>
          </a:xfrm>
          <a:prstGeom prst="downArrowCallout">
            <a:avLst>
              <a:gd name="adj1" fmla="val 100000"/>
              <a:gd name="adj2" fmla="val 100000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/>
            <a:r>
              <a:rPr lang="en-US" b="1"/>
              <a:t>Cluster Workstation Approach</a:t>
            </a:r>
            <a:endParaRPr lang="en-US"/>
          </a:p>
        </p:txBody>
      </p:sp>
      <p:sp>
        <p:nvSpPr>
          <p:cNvPr id="21508" name="Text Box 1028"/>
          <p:cNvSpPr txBox="1">
            <a:spLocks noChangeArrowheads="1"/>
          </p:cNvSpPr>
          <p:nvPr/>
        </p:nvSpPr>
        <p:spPr bwMode="auto">
          <a:xfrm>
            <a:off x="365125" y="2786063"/>
            <a:ext cx="8391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Uses clustering of work areas around a common core,</a:t>
            </a:r>
          </a:p>
          <a:p>
            <a:r>
              <a:rPr lang="en-US"/>
              <a:t>such as a set of panels that extends from a hub.</a:t>
            </a:r>
          </a:p>
        </p:txBody>
      </p:sp>
      <p:sp>
        <p:nvSpPr>
          <p:cNvPr id="21509" name="Text Box 1029"/>
          <p:cNvSpPr txBox="1">
            <a:spLocks noChangeArrowheads="1"/>
          </p:cNvSpPr>
          <p:nvPr/>
        </p:nvSpPr>
        <p:spPr bwMode="auto">
          <a:xfrm>
            <a:off x="365125" y="4310063"/>
            <a:ext cx="81835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Is especially suited to situations in which employees</a:t>
            </a:r>
          </a:p>
          <a:p>
            <a:r>
              <a:rPr lang="en-US"/>
              <a:t>spend a portion of their work day away from their</a:t>
            </a:r>
          </a:p>
          <a:p>
            <a:r>
              <a:rPr lang="en-US"/>
              <a:t>work area.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1524000" y="685800"/>
            <a:ext cx="6400800" cy="1600200"/>
          </a:xfrm>
          <a:prstGeom prst="downArrowCallout">
            <a:avLst>
              <a:gd name="adj1" fmla="val 100000"/>
              <a:gd name="adj2" fmla="val 100000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/>
            <a:r>
              <a:rPr lang="en-US" b="1"/>
              <a:t>Landscape Approach</a:t>
            </a:r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65125" y="2786063"/>
            <a:ext cx="7985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To a certain extent, is a blend between the modular</a:t>
            </a:r>
          </a:p>
          <a:p>
            <a:r>
              <a:rPr lang="en-US"/>
              <a:t>and cluster workstation approaches.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65125" y="4310063"/>
            <a:ext cx="7915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Makes abundant use of plants and foliage and uses</a:t>
            </a:r>
          </a:p>
          <a:p>
            <a:r>
              <a:rPr lang="en-US"/>
              <a:t>a minimum of private offices.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828800" y="152400"/>
            <a:ext cx="59436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/>
              <a:t>Benefits of Efficient Layout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431163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1.  Provides effective allocation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and </a:t>
            </a:r>
            <a:r>
              <a:rPr lang="en-US" sz="2400" b="1" dirty="0"/>
              <a:t>use of </a:t>
            </a:r>
            <a:r>
              <a:rPr lang="en-US" sz="2400" b="1" dirty="0" smtClean="0"/>
              <a:t>floor  space</a:t>
            </a:r>
            <a:r>
              <a:rPr lang="en-US" sz="2400" b="1" dirty="0"/>
              <a:t>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28600" y="2209800"/>
            <a:ext cx="6900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/>
              <a:t>2.  Creates a pleasant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working </a:t>
            </a:r>
            <a:r>
              <a:rPr lang="en-US" sz="2400" b="1" dirty="0"/>
              <a:t>environment.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8600" y="3124200"/>
            <a:ext cx="3457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3.  Has a positive impact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on </a:t>
            </a:r>
            <a:r>
              <a:rPr lang="en-US" sz="2400" b="1" dirty="0"/>
              <a:t>clients.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28600" y="3957935"/>
            <a:ext cx="45150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4.  Facilitates efficient work flow.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28600" y="4579203"/>
            <a:ext cx="32079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5.  Provides efficient,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productive </a:t>
            </a:r>
            <a:r>
              <a:rPr lang="en-US" sz="2400" b="1" dirty="0"/>
              <a:t>work areas.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28600" y="5634335"/>
            <a:ext cx="4281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6.  Facilitates future </a:t>
            </a:r>
            <a:r>
              <a:rPr lang="en-US" sz="2400" b="1" dirty="0" smtClean="0"/>
              <a:t>expansion.</a:t>
            </a:r>
            <a:endParaRPr lang="en-US" sz="2400" b="1" dirty="0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28600" y="6243935"/>
            <a:ext cx="48830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7.  Facilitates employee supervision.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9866" y="1066800"/>
            <a:ext cx="4414134" cy="527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/>
            <a:lightRig rig="threePt" dir="t"/>
          </a:scene3d>
        </p:spPr>
      </p:pic>
      <p:cxnSp>
        <p:nvCxnSpPr>
          <p:cNvPr id="13" name="Straight Connector 12"/>
          <p:cNvCxnSpPr/>
          <p:nvPr/>
        </p:nvCxnSpPr>
        <p:spPr>
          <a:xfrm>
            <a:off x="381000" y="2209800"/>
            <a:ext cx="4267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" y="6170612"/>
            <a:ext cx="4267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1000" y="5561012"/>
            <a:ext cx="4267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1695" y="4543518"/>
            <a:ext cx="4267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1000" y="3960812"/>
            <a:ext cx="4267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000" y="3122612"/>
            <a:ext cx="4267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193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47800" y="152400"/>
            <a:ext cx="61722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 smtClean="0"/>
              <a:t>Flexible Work Practices </a:t>
            </a:r>
            <a:r>
              <a:rPr lang="en-US" dirty="0"/>
              <a:t>Impacting</a:t>
            </a:r>
          </a:p>
          <a:p>
            <a:pPr algn="ctr"/>
            <a:r>
              <a:rPr lang="en-US" dirty="0"/>
              <a:t>Office Layout and Design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533400" y="2209800"/>
            <a:ext cx="3505200" cy="914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Telecommuting</a:t>
            </a: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533400" y="3505200"/>
            <a:ext cx="3581400" cy="990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Work-Based Teams</a:t>
            </a: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533400" y="4953000"/>
            <a:ext cx="3505200" cy="914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Hoteling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286000"/>
            <a:ext cx="455282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914400" y="838200"/>
            <a:ext cx="3200400" cy="990600"/>
          </a:xfrm>
          <a:prstGeom prst="homePlate">
            <a:avLst>
              <a:gd name="adj" fmla="val 80769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/>
            <a:r>
              <a:rPr lang="en-US" b="1" dirty="0"/>
              <a:t>Telecommuting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368800" y="304800"/>
            <a:ext cx="4622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 work arrangement that</a:t>
            </a:r>
          </a:p>
          <a:p>
            <a:r>
              <a:rPr lang="en-US" dirty="0"/>
              <a:t>allows employees to perform</a:t>
            </a:r>
          </a:p>
          <a:p>
            <a:r>
              <a:rPr lang="en-US" dirty="0"/>
              <a:t>some or all of their work</a:t>
            </a:r>
          </a:p>
          <a:p>
            <a:r>
              <a:rPr lang="en-US" dirty="0"/>
              <a:t>off the premises.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197475" y="3048000"/>
            <a:ext cx="2895600" cy="1219200"/>
          </a:xfrm>
          <a:prstGeom prst="downArrowCallout">
            <a:avLst>
              <a:gd name="adj1" fmla="val 59375"/>
              <a:gd name="adj2" fmla="val 59375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/>
            <a:r>
              <a:rPr lang="en-US" b="1"/>
              <a:t>Layout Impact</a:t>
            </a:r>
            <a:endParaRPr 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756150" y="4614863"/>
            <a:ext cx="40068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Employees will not need</a:t>
            </a:r>
          </a:p>
          <a:p>
            <a:pPr algn="ctr"/>
            <a:r>
              <a:rPr lang="en-US" dirty="0"/>
              <a:t>a full-fledged office on   </a:t>
            </a:r>
          </a:p>
          <a:p>
            <a:pPr algn="ctr"/>
            <a:r>
              <a:rPr lang="en-US" dirty="0"/>
              <a:t>the premises.                   </a:t>
            </a:r>
          </a:p>
          <a:p>
            <a:pPr algn="ctr"/>
            <a:r>
              <a:rPr lang="en-US" dirty="0"/>
              <a:t>            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2466975"/>
            <a:ext cx="4610623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632325" y="32766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81000" y="457200"/>
            <a:ext cx="3886200" cy="990600"/>
          </a:xfrm>
          <a:prstGeom prst="homePlate">
            <a:avLst>
              <a:gd name="adj" fmla="val 9807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/>
            <a:r>
              <a:rPr lang="en-US" b="1" dirty="0"/>
              <a:t>Work-Based Teams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384675" y="228600"/>
            <a:ext cx="47593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 work arrangement in which</a:t>
            </a:r>
          </a:p>
          <a:p>
            <a:r>
              <a:rPr lang="en-US" dirty="0"/>
              <a:t>employees do much of their</a:t>
            </a:r>
          </a:p>
          <a:p>
            <a:r>
              <a:rPr lang="en-US" dirty="0"/>
              <a:t>work in a team environment.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5410200" y="2057400"/>
            <a:ext cx="2286000" cy="1676400"/>
          </a:xfrm>
          <a:prstGeom prst="downArrowCallout">
            <a:avLst>
              <a:gd name="adj1" fmla="val 59375"/>
              <a:gd name="adj2" fmla="val 59375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/>
            <a:r>
              <a:rPr lang="en-US" b="1" dirty="0"/>
              <a:t>Layout </a:t>
            </a:r>
            <a:endParaRPr lang="en-US" b="1" dirty="0" smtClean="0"/>
          </a:p>
          <a:p>
            <a:pPr algn="ctr"/>
            <a:r>
              <a:rPr lang="en-US" b="1" dirty="0" smtClean="0"/>
              <a:t>Impact</a:t>
            </a:r>
            <a:endParaRPr lang="en-US" dirty="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522913" y="4919663"/>
            <a:ext cx="16176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               </a:t>
            </a:r>
          </a:p>
          <a:p>
            <a:pPr algn="ctr"/>
            <a:r>
              <a:rPr lang="en-US"/>
              <a:t>           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24674"/>
            <a:ext cx="4248027" cy="369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114800" y="4076343"/>
            <a:ext cx="5029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Requires an open </a:t>
            </a:r>
            <a:endParaRPr lang="en-US" dirty="0" smtClean="0"/>
          </a:p>
          <a:p>
            <a:pPr algn="ctr"/>
            <a:r>
              <a:rPr lang="en-US" dirty="0" smtClean="0"/>
              <a:t>environment that facilitates </a:t>
            </a:r>
          </a:p>
          <a:p>
            <a:pPr algn="ctr"/>
            <a:r>
              <a:rPr lang="en-US" dirty="0" smtClean="0"/>
              <a:t>ready communication     </a:t>
            </a:r>
            <a:endParaRPr lang="en-US" dirty="0"/>
          </a:p>
          <a:p>
            <a:pPr algn="ctr"/>
            <a:r>
              <a:rPr lang="en-US" dirty="0"/>
              <a:t>and a greater number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small </a:t>
            </a:r>
            <a:r>
              <a:rPr lang="en-US" dirty="0" smtClean="0"/>
              <a:t>conference </a:t>
            </a:r>
            <a:r>
              <a:rPr lang="en-US" dirty="0"/>
              <a:t>areas.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457200" y="228600"/>
            <a:ext cx="3505200" cy="990600"/>
          </a:xfrm>
          <a:prstGeom prst="homePlate">
            <a:avLst>
              <a:gd name="adj" fmla="val 88462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/>
            <a:r>
              <a:rPr lang="en-US" b="1"/>
              <a:t>Hoteling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022725" y="228600"/>
            <a:ext cx="49387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 work arrangement that </a:t>
            </a:r>
          </a:p>
          <a:p>
            <a:r>
              <a:rPr lang="en-US"/>
              <a:t>involves employees who spend</a:t>
            </a:r>
          </a:p>
          <a:p>
            <a:r>
              <a:rPr lang="en-US"/>
              <a:t>a significant amount of their</a:t>
            </a:r>
          </a:p>
          <a:p>
            <a:r>
              <a:rPr lang="en-US"/>
              <a:t>time off premises.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5791200" y="2362200"/>
            <a:ext cx="2133600" cy="1541463"/>
          </a:xfrm>
          <a:prstGeom prst="downArrowCallout">
            <a:avLst>
              <a:gd name="adj1" fmla="val 59375"/>
              <a:gd name="adj2" fmla="val 59375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/>
            <a:r>
              <a:rPr lang="en-US" b="1" dirty="0"/>
              <a:t>Layout </a:t>
            </a:r>
            <a:endParaRPr lang="en-US" b="1" dirty="0" smtClean="0"/>
          </a:p>
          <a:p>
            <a:pPr algn="ctr"/>
            <a:r>
              <a:rPr lang="en-US" b="1" dirty="0" smtClean="0"/>
              <a:t>Impact</a:t>
            </a:r>
            <a:endParaRPr lang="en-US" b="1" dirty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522913" y="4919663"/>
            <a:ext cx="16176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               </a:t>
            </a:r>
          </a:p>
          <a:p>
            <a:pPr algn="ctr"/>
            <a:r>
              <a:rPr lang="en-US"/>
              <a:t>               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137150" y="4767263"/>
            <a:ext cx="2374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                     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362200"/>
            <a:ext cx="518360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747957" y="4191000"/>
            <a:ext cx="4319843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These employees </a:t>
            </a:r>
            <a:endParaRPr lang="en-US" dirty="0" smtClean="0"/>
          </a:p>
          <a:p>
            <a:pPr algn="ctr"/>
            <a:r>
              <a:rPr lang="en-US" dirty="0" smtClean="0"/>
              <a:t>can often </a:t>
            </a:r>
          </a:p>
          <a:p>
            <a:pPr algn="ctr"/>
            <a:r>
              <a:rPr lang="en-US" dirty="0" smtClean="0"/>
              <a:t>function </a:t>
            </a:r>
          </a:p>
          <a:p>
            <a:pPr algn="ctr"/>
            <a:r>
              <a:rPr lang="en-US" dirty="0" smtClean="0"/>
              <a:t>using </a:t>
            </a:r>
            <a:r>
              <a:rPr lang="en-US" dirty="0"/>
              <a:t>a work carrel</a:t>
            </a:r>
          </a:p>
          <a:p>
            <a:pPr algn="ctr"/>
            <a:r>
              <a:rPr lang="en-US" dirty="0"/>
              <a:t>when on the premises.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943600" y="30480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81000" y="152400"/>
            <a:ext cx="85344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/>
              <a:t>Factors to Consider in Undertaking Preliminary</a:t>
            </a:r>
          </a:p>
          <a:p>
            <a:pPr algn="ctr"/>
            <a:r>
              <a:rPr lang="en-US" b="1" dirty="0"/>
              <a:t>Planning for </a:t>
            </a:r>
            <a:r>
              <a:rPr lang="en-US" b="1" dirty="0" smtClean="0"/>
              <a:t>Layout</a:t>
            </a:r>
            <a:endParaRPr lang="en-US" b="1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340475" y="1524000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Tasks	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648200" y="2057400"/>
            <a:ext cx="431881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The work employees perform has</a:t>
            </a:r>
          </a:p>
          <a:p>
            <a:r>
              <a:rPr lang="en-US" sz="2400" dirty="0"/>
              <a:t>a significant role in determining</a:t>
            </a:r>
          </a:p>
          <a:p>
            <a:r>
              <a:rPr lang="en-US" sz="2400" dirty="0"/>
              <a:t>the type of office facilities they</a:t>
            </a:r>
          </a:p>
          <a:p>
            <a:r>
              <a:rPr lang="en-US" sz="2400" dirty="0"/>
              <a:t>need.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188075" y="4038600"/>
            <a:ext cx="1578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Work flow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43338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664075" y="4648200"/>
            <a:ext cx="44518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The flow of work through an</a:t>
            </a:r>
          </a:p>
          <a:p>
            <a:r>
              <a:rPr lang="en-US" sz="2400" dirty="0"/>
              <a:t>office affects the placement of </a:t>
            </a:r>
          </a:p>
          <a:p>
            <a:r>
              <a:rPr lang="en-US" sz="2400" dirty="0"/>
              <a:t>employees and the equipment they</a:t>
            </a:r>
          </a:p>
          <a:p>
            <a:r>
              <a:rPr lang="en-US" sz="2400" dirty="0"/>
              <a:t>use to carry out their 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479925" y="30480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8600" y="76200"/>
            <a:ext cx="86106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/>
              <a:t>Factors to Consider in Undertaking Preliminary</a:t>
            </a:r>
          </a:p>
          <a:p>
            <a:pPr algn="ctr"/>
            <a:r>
              <a:rPr lang="en-US" b="1" dirty="0"/>
              <a:t>Planning for </a:t>
            </a:r>
            <a:r>
              <a:rPr lang="en-US" b="1" dirty="0" smtClean="0"/>
              <a:t>Layout</a:t>
            </a:r>
            <a:endParaRPr lang="en-US" b="1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953000" y="1371600"/>
            <a:ext cx="27911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/>
              <a:t>Organization Chart</a:t>
            </a:r>
            <a:endParaRPr lang="en-US" sz="2400" dirty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997325" y="1938338"/>
            <a:ext cx="5070475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It is used to assess the lines of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authority in the organization as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well as to identify the job relationships among employees.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955925" y="3886200"/>
            <a:ext cx="6569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Projection </a:t>
            </a:r>
            <a:r>
              <a:rPr lang="en-US" sz="2400" b="1" dirty="0" smtClean="0"/>
              <a:t>of Employees </a:t>
            </a:r>
            <a:endParaRPr lang="en-US" sz="2400" b="1" dirty="0"/>
          </a:p>
          <a:p>
            <a:pPr algn="ctr"/>
            <a:r>
              <a:rPr lang="en-US" sz="2400" b="1" dirty="0"/>
              <a:t>Needed in </a:t>
            </a:r>
            <a:r>
              <a:rPr lang="en-US" sz="2400" b="1" dirty="0" smtClean="0"/>
              <a:t>the Future</a:t>
            </a:r>
            <a:endParaRPr lang="en-US" sz="2400" b="1" dirty="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038600" y="5181600"/>
            <a:ext cx="5345113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This helps determine the type and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amount of additional office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space that will be needed in the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future because of growth.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42654"/>
            <a:ext cx="3657600" cy="425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479925" y="30480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57200" y="152400"/>
            <a:ext cx="82296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/>
              <a:t>Factors to Consider in Undertaking Preliminary</a:t>
            </a:r>
          </a:p>
          <a:p>
            <a:pPr algn="ctr"/>
            <a:r>
              <a:rPr lang="en-US" b="1" dirty="0"/>
              <a:t>Planning for </a:t>
            </a:r>
            <a:r>
              <a:rPr lang="en-US" b="1" dirty="0" smtClean="0"/>
              <a:t>Layout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394325" y="1371600"/>
            <a:ext cx="4206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/>
              <a:t>Communication Network</a:t>
            </a:r>
            <a:endParaRPr lang="en-US" sz="2400" b="1" dirty="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445125" y="1905000"/>
            <a:ext cx="5070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The nature of telephone, </a:t>
            </a:r>
            <a:endParaRPr lang="en-US" sz="2400" dirty="0" smtClean="0"/>
          </a:p>
          <a:p>
            <a:r>
              <a:rPr lang="en-US" sz="2400" dirty="0" smtClean="0"/>
              <a:t>e-mail</a:t>
            </a:r>
            <a:r>
              <a:rPr lang="en-US" sz="2400" dirty="0"/>
              <a:t>, </a:t>
            </a:r>
            <a:r>
              <a:rPr lang="en-US" sz="2400" dirty="0" smtClean="0"/>
              <a:t>and </a:t>
            </a:r>
            <a:r>
              <a:rPr lang="en-US" sz="2400" dirty="0"/>
              <a:t>face-to-face </a:t>
            </a:r>
            <a:endParaRPr lang="en-US" sz="2400" dirty="0" smtClean="0"/>
          </a:p>
          <a:p>
            <a:r>
              <a:rPr lang="en-US" sz="2400" dirty="0" smtClean="0"/>
              <a:t>contact</a:t>
            </a:r>
            <a:r>
              <a:rPr lang="en-US" sz="2400" dirty="0"/>
              <a:t> </a:t>
            </a:r>
            <a:r>
              <a:rPr lang="en-US" sz="2400" dirty="0" smtClean="0"/>
              <a:t>between </a:t>
            </a:r>
            <a:r>
              <a:rPr lang="en-US" sz="2400" dirty="0"/>
              <a:t>individuals.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318125" y="3276600"/>
            <a:ext cx="4816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/>
              <a:t>Departmental </a:t>
            </a:r>
            <a:r>
              <a:rPr lang="en-US" sz="2400" b="1" dirty="0" err="1" smtClean="0"/>
              <a:t>Organisation</a:t>
            </a:r>
            <a:endParaRPr lang="en-US" sz="2400" dirty="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399087" y="4038600"/>
            <a:ext cx="53451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The location of departments </a:t>
            </a:r>
            <a:endParaRPr lang="en-US" sz="2400" dirty="0" smtClean="0"/>
          </a:p>
          <a:p>
            <a:r>
              <a:rPr lang="en-US" sz="2400" dirty="0" smtClean="0"/>
              <a:t>in</a:t>
            </a:r>
            <a:r>
              <a:rPr lang="en-US" sz="2400" dirty="0"/>
              <a:t> </a:t>
            </a:r>
            <a:r>
              <a:rPr lang="en-US" sz="2400" dirty="0" smtClean="0"/>
              <a:t>relation </a:t>
            </a:r>
            <a:r>
              <a:rPr lang="en-US" sz="2400" dirty="0"/>
              <a:t>to each other and </a:t>
            </a:r>
            <a:endParaRPr lang="en-US" sz="2400" dirty="0" smtClean="0"/>
          </a:p>
          <a:p>
            <a:r>
              <a:rPr lang="en-US" sz="2400" dirty="0" smtClean="0"/>
              <a:t>within the organization </a:t>
            </a:r>
          </a:p>
          <a:p>
            <a:r>
              <a:rPr lang="en-US" sz="2400" dirty="0" smtClean="0"/>
              <a:t>affects organizational </a:t>
            </a:r>
          </a:p>
          <a:p>
            <a:r>
              <a:rPr lang="en-US" sz="2400" dirty="0" smtClean="0"/>
              <a:t>efficiency</a:t>
            </a:r>
            <a:r>
              <a:rPr lang="en-US" sz="2400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966" y="1981200"/>
            <a:ext cx="511283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230</TotalTime>
  <Words>665</Words>
  <Application>Microsoft Office PowerPoint</Application>
  <PresentationFormat>On-screen Show (4:3)</PresentationFormat>
  <Paragraphs>165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Oklahoma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College of Business</dc:creator>
  <cp:lastModifiedBy>Tony</cp:lastModifiedBy>
  <cp:revision>28</cp:revision>
  <dcterms:created xsi:type="dcterms:W3CDTF">2000-03-24T14:37:37Z</dcterms:created>
  <dcterms:modified xsi:type="dcterms:W3CDTF">2009-08-15T10:05:49Z</dcterms:modified>
</cp:coreProperties>
</file>