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CC"/>
    <a:srgbClr val="9966FF"/>
    <a:srgbClr val="FFFF99"/>
    <a:srgbClr val="CC00CC"/>
    <a:srgbClr val="339933"/>
    <a:srgbClr val="FFCCCC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FD8D-7417-44AA-A5B8-6E9E63E47BC0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CD44B-01A6-4853-9EDD-9DCE21BA0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9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47169-BD19-4300-93E2-3A83604E042B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F88B0-90E1-4E63-8FF7-6940B41FA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0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3EA-F6CA-4BCF-B22D-E8B0AC366F3A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F3E68-8B92-4329-974B-5E67381CD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0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6BF09-2EBF-4EAD-B277-702C48A14A9F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33B65-1904-44D5-B31C-FE42652F3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6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FAF9B-19EB-41FE-BD05-86C80DDDD47C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33B0D-F49C-4E31-9763-83B9B49F8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9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DE0B-6C9D-48E9-9AC2-8230E150F680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4788C-EE0F-496E-975C-8BD9023B4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4430-0BA8-4ABE-9570-82A0F2F05D52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3098E-892B-4C8B-8B86-789E38665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3F964-A693-49C3-8224-3129A8A6E75C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36C8-61FD-4659-B8DE-26213ECD8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4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DA27E-82D4-4CDD-ACEE-B97813FBC80F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79D13-193F-4F6B-B7FF-F9B63B9ED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2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3A045-EF53-4FF8-9D56-BF6D8248FD3A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F0D98-762B-4C4B-95BD-CAE1B93AD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3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9322F-E59D-44F9-8871-F5E5B0202B23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DE034-10C2-457A-8420-3C380CAAF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9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1A1D4B-2070-44E4-A0EA-D103C0AFFB88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DDAE78-B854-46C6-BCF1-5ACB4A373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powertolearn.com/internet_smarts/interactive_case_studies/misinformation/tapir/index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owertolearn.com/internet_smarts/interactive_case_studies/misinformation/okapi/index.html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powertolearn.com/internet_smarts/interactive_case_studies/misinformation/dodo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apatopi.net/treeoctopus/" TargetMode="External"/><Relationship Id="rId2" Type="http://schemas.openxmlformats.org/officeDocument/2006/relationships/hyperlink" Target="http://www.sudftw.com/jackcon.htm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zapatopi.net/bsa/" TargetMode="External"/><Relationship Id="rId4" Type="http://schemas.openxmlformats.org/officeDocument/2006/relationships/hyperlink" Target="http://www.dhmo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00200"/>
            <a:ext cx="3124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77439" y="457200"/>
            <a:ext cx="648240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DIGITAL LITERACY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410200" y="6477000"/>
            <a:ext cx="3733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"/>
              <a:t>http://the-crafty-librarian-portfolio.blogspot.com/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304800" y="1676400"/>
            <a:ext cx="4800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/>
              <a:t>- Process of teaching and learning about technology and the use of technology.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800600"/>
            <a:ext cx="4419600" cy="1577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Properly using email, searching techniques, browsers and evaluating websites for accuracy and reliability. 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609600" y="3352800"/>
            <a:ext cx="411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Perpetua Titling MT" pitchFamily="18" charset="0"/>
              </a:rPr>
              <a:t>What does that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7" grpId="0" animBg="1"/>
      <p:bldP spid="143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6000" smtClean="0">
                <a:solidFill>
                  <a:schemeClr val="bg1"/>
                </a:solidFill>
                <a:latin typeface="AvantGarde" pitchFamily="34" charset="0"/>
              </a:rPr>
              <a:t>Internet Reliability</a:t>
            </a:r>
          </a:p>
        </p:txBody>
      </p:sp>
      <p:pic>
        <p:nvPicPr>
          <p:cNvPr id="15362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2293938" cy="207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600200"/>
            <a:ext cx="22145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00200"/>
            <a:ext cx="2382838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609600" y="3810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solidFill>
                  <a:schemeClr val="bg1"/>
                </a:solidFill>
                <a:latin typeface="Britannic Bold" pitchFamily="34" charset="0"/>
              </a:rPr>
              <a:t>Tapir</a:t>
            </a:r>
            <a:r>
              <a:rPr lang="en-US" sz="2400">
                <a:latin typeface="Britannic Bold" pitchFamily="34" charset="0"/>
              </a:rPr>
              <a:t> </a:t>
            </a:r>
          </a:p>
        </p:txBody>
      </p:sp>
      <p:sp>
        <p:nvSpPr>
          <p:cNvPr id="15366" name="TextBox 9"/>
          <p:cNvSpPr txBox="1">
            <a:spLocks noChangeArrowheads="1"/>
          </p:cNvSpPr>
          <p:nvPr/>
        </p:nvSpPr>
        <p:spPr bwMode="auto">
          <a:xfrm>
            <a:off x="3276600" y="3810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solidFill>
                  <a:schemeClr val="bg1"/>
                </a:solidFill>
                <a:latin typeface="Britannic Bold" pitchFamily="34" charset="0"/>
              </a:rPr>
              <a:t>Dodo Bird</a:t>
            </a:r>
          </a:p>
        </p:txBody>
      </p:sp>
      <p:sp>
        <p:nvSpPr>
          <p:cNvPr id="15367" name="TextBox 10"/>
          <p:cNvSpPr txBox="1">
            <a:spLocks noChangeArrowheads="1"/>
          </p:cNvSpPr>
          <p:nvPr/>
        </p:nvSpPr>
        <p:spPr bwMode="auto">
          <a:xfrm>
            <a:off x="5943600" y="3733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solidFill>
                  <a:schemeClr val="bg1"/>
                </a:solidFill>
                <a:latin typeface="Britannic Bold" pitchFamily="34" charset="0"/>
              </a:rPr>
              <a:t>Okapi</a:t>
            </a:r>
          </a:p>
        </p:txBody>
      </p:sp>
      <p:sp>
        <p:nvSpPr>
          <p:cNvPr id="15368" name="TextBox 11"/>
          <p:cNvSpPr txBox="1">
            <a:spLocks noChangeArrowheads="1"/>
          </p:cNvSpPr>
          <p:nvPr/>
        </p:nvSpPr>
        <p:spPr bwMode="auto">
          <a:xfrm>
            <a:off x="685800" y="4495800"/>
            <a:ext cx="754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3600" b="1">
                <a:solidFill>
                  <a:schemeClr val="bg1"/>
                </a:solidFill>
                <a:latin typeface="Footlight MT Light" pitchFamily="18" charset="0"/>
              </a:rPr>
              <a:t>Which one isn’t endangered?</a:t>
            </a:r>
            <a:r>
              <a:rPr lang="en-US" sz="3600" b="1">
                <a:latin typeface="Footlight MT Light" pitchFamily="18" charset="0"/>
              </a:rPr>
              <a:t> </a:t>
            </a:r>
          </a:p>
        </p:txBody>
      </p:sp>
      <p:sp>
        <p:nvSpPr>
          <p:cNvPr id="13" name="5-Point Star 12"/>
          <p:cNvSpPr>
            <a:spLocks/>
          </p:cNvSpPr>
          <p:nvPr/>
        </p:nvSpPr>
        <p:spPr bwMode="auto">
          <a:xfrm>
            <a:off x="4876800" y="3733800"/>
            <a:ext cx="838200" cy="685800"/>
          </a:xfrm>
          <a:custGeom>
            <a:avLst/>
            <a:gdLst>
              <a:gd name="T0" fmla="*/ 342900 w 685800"/>
              <a:gd name="T1" fmla="*/ 0 h 685800"/>
              <a:gd name="T2" fmla="*/ 1 w 685800"/>
              <a:gd name="T3" fmla="*/ 261952 h 685800"/>
              <a:gd name="T4" fmla="*/ 130976 w 685800"/>
              <a:gd name="T5" fmla="*/ 685798 h 685800"/>
              <a:gd name="T6" fmla="*/ 554824 w 685800"/>
              <a:gd name="T7" fmla="*/ 685798 h 685800"/>
              <a:gd name="T8" fmla="*/ 685799 w 685800"/>
              <a:gd name="T9" fmla="*/ 261952 h 6858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211926 w 685800"/>
              <a:gd name="T16" fmla="*/ 261953 h 685800"/>
              <a:gd name="T17" fmla="*/ 473874 w 685800"/>
              <a:gd name="T18" fmla="*/ 523901 h 6858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85800" h="685800">
                <a:moveTo>
                  <a:pt x="1" y="261952"/>
                </a:moveTo>
                <a:lnTo>
                  <a:pt x="261954" y="261953"/>
                </a:lnTo>
                <a:lnTo>
                  <a:pt x="342900" y="0"/>
                </a:lnTo>
                <a:lnTo>
                  <a:pt x="423846" y="261953"/>
                </a:lnTo>
                <a:lnTo>
                  <a:pt x="685799" y="261952"/>
                </a:lnTo>
                <a:lnTo>
                  <a:pt x="473874" y="423846"/>
                </a:lnTo>
                <a:lnTo>
                  <a:pt x="554824" y="685798"/>
                </a:lnTo>
                <a:lnTo>
                  <a:pt x="342900" y="523901"/>
                </a:lnTo>
                <a:lnTo>
                  <a:pt x="130976" y="685798"/>
                </a:lnTo>
                <a:lnTo>
                  <a:pt x="211926" y="423846"/>
                </a:lnTo>
                <a:close/>
              </a:path>
            </a:pathLst>
          </a:custGeom>
          <a:solidFill>
            <a:srgbClr val="FFFF00"/>
          </a:solidFill>
          <a:ln w="25400" cap="flat" cmpd="sng" algn="ctr">
            <a:solidFill>
              <a:srgbClr val="FF99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5370" name="TextBox 13"/>
          <p:cNvSpPr txBox="1">
            <a:spLocks noChangeArrowheads="1"/>
          </p:cNvSpPr>
          <p:nvPr/>
        </p:nvSpPr>
        <p:spPr bwMode="auto">
          <a:xfrm>
            <a:off x="304800" y="5638800"/>
            <a:ext cx="85344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b="1">
                <a:solidFill>
                  <a:schemeClr val="bg1"/>
                </a:solidFill>
                <a:latin typeface="Candara" pitchFamily="34" charset="0"/>
              </a:rPr>
              <a:t>Spoof Site:</a:t>
            </a:r>
            <a:r>
              <a:rPr lang="en-US" sz="2400" b="1">
                <a:solidFill>
                  <a:schemeClr val="bg1"/>
                </a:solidFill>
                <a:latin typeface="Candara" pitchFamily="34" charset="0"/>
              </a:rPr>
              <a:t> When individuals or groups create sites that are intended to make fun of something or to create a hoax.</a:t>
            </a:r>
            <a:r>
              <a:rPr lang="en-US" sz="2400">
                <a:solidFill>
                  <a:schemeClr val="bg1"/>
                </a:solidFill>
                <a:latin typeface="Candara" pitchFamily="34" charset="0"/>
              </a:rPr>
              <a:t> </a:t>
            </a:r>
          </a:p>
        </p:txBody>
      </p:sp>
      <p:sp>
        <p:nvSpPr>
          <p:cNvPr id="15371" name="TextBox 14"/>
          <p:cNvSpPr txBox="1">
            <a:spLocks noChangeArrowheads="1"/>
          </p:cNvSpPr>
          <p:nvPr/>
        </p:nvSpPr>
        <p:spPr bwMode="auto">
          <a:xfrm>
            <a:off x="685800" y="51054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000" b="1">
                <a:solidFill>
                  <a:schemeClr val="bg1"/>
                </a:solidFill>
                <a:latin typeface="Comic Sans MS" pitchFamily="66" charset="0"/>
              </a:rPr>
              <a:t>How do search engines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15365" grpId="0"/>
      <p:bldP spid="15366" grpId="0"/>
      <p:bldP spid="15367" grpId="0"/>
      <p:bldP spid="13" grpId="0" animBg="1"/>
      <p:bldP spid="153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Sites for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4400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The </a:t>
            </a:r>
            <a:r>
              <a:rPr lang="en-US" dirty="0" err="1" smtClean="0">
                <a:hlinkClick r:id="rId2"/>
              </a:rPr>
              <a:t>Jackalope</a:t>
            </a:r>
            <a:r>
              <a:rPr lang="en-US" dirty="0" smtClean="0">
                <a:hlinkClick r:id="rId2"/>
              </a:rPr>
              <a:t> Conspiracy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The Tree Octopus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hlinkClick r:id="rId4"/>
              </a:rPr>
              <a:t>Dihydrogen</a:t>
            </a:r>
            <a:r>
              <a:rPr lang="en-US" dirty="0" smtClean="0">
                <a:hlinkClick r:id="rId4"/>
              </a:rPr>
              <a:t> Monoxide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BSA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Look at these sites. What makes them “real” looking? How can they trick people into giving away information or learning false 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bg1"/>
                </a:solidFill>
                <a:latin typeface="Impact" pitchFamily="34" charset="0"/>
              </a:rPr>
              <a:t>Guides to Evaluating Websites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>Is the information what you expected? Does it seem true?</a:t>
            </a:r>
          </a:p>
          <a:p>
            <a:r>
              <a:rPr lang="en-US" b="1" smtClean="0">
                <a:solidFill>
                  <a:schemeClr val="bg1"/>
                </a:solidFill>
              </a:rPr>
              <a:t>Who wrote it?</a:t>
            </a:r>
          </a:p>
          <a:p>
            <a:r>
              <a:rPr lang="en-US" b="1" smtClean="0">
                <a:solidFill>
                  <a:schemeClr val="bg1"/>
                </a:solidFill>
              </a:rPr>
              <a:t>Is the information up-to-date?</a:t>
            </a:r>
          </a:p>
          <a:p>
            <a:r>
              <a:rPr lang="en-US" b="1" smtClean="0">
                <a:solidFill>
                  <a:schemeClr val="bg1"/>
                </a:solidFill>
              </a:rPr>
              <a:t>Do other websites support the same info?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>Where does it come from and what does it look like?</a:t>
            </a:r>
          </a:p>
          <a:p>
            <a:r>
              <a:rPr lang="en-US" b="1" smtClean="0">
                <a:solidFill>
                  <a:schemeClr val="bg1"/>
                </a:solidFill>
              </a:rPr>
              <a:t>Who recommended this online source to you?</a:t>
            </a:r>
          </a:p>
          <a:p>
            <a:r>
              <a:rPr lang="en-US" b="1" smtClean="0">
                <a:solidFill>
                  <a:schemeClr val="bg1"/>
                </a:solidFill>
              </a:rPr>
              <a:t>Is the information worth using? How important is it?</a:t>
            </a:r>
          </a:p>
          <a:p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184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Internet Reliability</vt:lpstr>
      <vt:lpstr>Sites for Evaluation</vt:lpstr>
      <vt:lpstr>Guides to Evaluating Websites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September 27, 2010</dc:title>
  <dc:creator>Kris Campea</dc:creator>
  <cp:lastModifiedBy>Kris Campea</cp:lastModifiedBy>
  <cp:revision>32</cp:revision>
  <dcterms:created xsi:type="dcterms:W3CDTF">2010-09-26T20:17:56Z</dcterms:created>
  <dcterms:modified xsi:type="dcterms:W3CDTF">2011-06-14T19:34:46Z</dcterms:modified>
</cp:coreProperties>
</file>