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60" r:id="rId4"/>
    <p:sldId id="259" r:id="rId5"/>
    <p:sldId id="261" r:id="rId6"/>
    <p:sldId id="262" r:id="rId7"/>
    <p:sldId id="263"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6699FF"/>
    <a:srgbClr val="FF99CC"/>
    <a:srgbClr val="FFCC00"/>
    <a:srgbClr val="66FF33"/>
    <a:srgbClr val="CC00FF"/>
    <a:srgbClr val="1C1C1C"/>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84" y="-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FCBBB762-57D5-4356-83AA-5CEF35D25EAF}" type="datetimeFigureOut">
              <a:rPr lang="en-US"/>
              <a:pPr>
                <a:defRPr/>
              </a:pPr>
              <a:t>6/14/2011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C9D5CA4-4549-4CC7-AACB-285BC9B87B92}" type="slidenum">
              <a:rPr lang="en-US"/>
              <a:pPr>
                <a:defRPr/>
              </a:pPr>
              <a:t>‹#›</a:t>
            </a:fld>
            <a:endParaRPr lang="en-US" dirty="0"/>
          </a:p>
        </p:txBody>
      </p:sp>
    </p:spTree>
    <p:extLst>
      <p:ext uri="{BB962C8B-B14F-4D97-AF65-F5344CB8AC3E}">
        <p14:creationId xmlns:p14="http://schemas.microsoft.com/office/powerpoint/2010/main" val="25485316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Group discussion: Which</a:t>
            </a:r>
            <a:r>
              <a:rPr lang="en-US" baseline="0" dirty="0" smtClean="0"/>
              <a:t> is private and which is public information?</a:t>
            </a:r>
            <a:endParaRPr lang="en-US" dirty="0"/>
          </a:p>
        </p:txBody>
      </p:sp>
      <p:sp>
        <p:nvSpPr>
          <p:cNvPr id="4" name="Slide Number Placeholder 3"/>
          <p:cNvSpPr>
            <a:spLocks noGrp="1"/>
          </p:cNvSpPr>
          <p:nvPr>
            <p:ph type="sldNum" sz="quarter" idx="10"/>
          </p:nvPr>
        </p:nvSpPr>
        <p:spPr/>
        <p:txBody>
          <a:bodyPr/>
          <a:lstStyle/>
          <a:p>
            <a:pPr>
              <a:defRPr/>
            </a:pPr>
            <a:fld id="{CC9D5CA4-4549-4CC7-AACB-285BC9B87B92}" type="slidenum">
              <a:rPr lang="en-US" smtClean="0"/>
              <a:pPr>
                <a:defRPr/>
              </a:pPr>
              <a:t>3</a:t>
            </a:fld>
            <a:endParaRPr lang="en-US" dirty="0"/>
          </a:p>
        </p:txBody>
      </p:sp>
    </p:spTree>
    <p:extLst>
      <p:ext uri="{BB962C8B-B14F-4D97-AF65-F5344CB8AC3E}">
        <p14:creationId xmlns:p14="http://schemas.microsoft.com/office/powerpoint/2010/main" val="1275856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should Jason do?</a:t>
            </a:r>
            <a:endParaRPr lang="en-US" dirty="0"/>
          </a:p>
        </p:txBody>
      </p:sp>
      <p:sp>
        <p:nvSpPr>
          <p:cNvPr id="4" name="Slide Number Placeholder 3"/>
          <p:cNvSpPr>
            <a:spLocks noGrp="1"/>
          </p:cNvSpPr>
          <p:nvPr>
            <p:ph type="sldNum" sz="quarter" idx="10"/>
          </p:nvPr>
        </p:nvSpPr>
        <p:spPr/>
        <p:txBody>
          <a:bodyPr/>
          <a:lstStyle/>
          <a:p>
            <a:pPr>
              <a:defRPr/>
            </a:pPr>
            <a:fld id="{CC9D5CA4-4549-4CC7-AACB-285BC9B87B92}" type="slidenum">
              <a:rPr lang="en-US" smtClean="0"/>
              <a:pPr>
                <a:defRPr/>
              </a:pPr>
              <a:t>4</a:t>
            </a:fld>
            <a:endParaRPr lang="en-US" dirty="0"/>
          </a:p>
        </p:txBody>
      </p:sp>
    </p:spTree>
    <p:extLst>
      <p:ext uri="{BB962C8B-B14F-4D97-AF65-F5344CB8AC3E}">
        <p14:creationId xmlns:p14="http://schemas.microsoft.com/office/powerpoint/2010/main" val="4012015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should Mary do?</a:t>
            </a:r>
            <a:endParaRPr lang="en-US" dirty="0"/>
          </a:p>
        </p:txBody>
      </p:sp>
      <p:sp>
        <p:nvSpPr>
          <p:cNvPr id="4" name="Slide Number Placeholder 3"/>
          <p:cNvSpPr>
            <a:spLocks noGrp="1"/>
          </p:cNvSpPr>
          <p:nvPr>
            <p:ph type="sldNum" sz="quarter" idx="10"/>
          </p:nvPr>
        </p:nvSpPr>
        <p:spPr/>
        <p:txBody>
          <a:bodyPr/>
          <a:lstStyle/>
          <a:p>
            <a:pPr>
              <a:defRPr/>
            </a:pPr>
            <a:fld id="{CC9D5CA4-4549-4CC7-AACB-285BC9B87B92}" type="slidenum">
              <a:rPr lang="en-US" smtClean="0"/>
              <a:pPr>
                <a:defRPr/>
              </a:pPr>
              <a:t>5</a:t>
            </a:fld>
            <a:endParaRPr lang="en-US" dirty="0"/>
          </a:p>
        </p:txBody>
      </p:sp>
    </p:spTree>
    <p:extLst>
      <p:ext uri="{BB962C8B-B14F-4D97-AF65-F5344CB8AC3E}">
        <p14:creationId xmlns:p14="http://schemas.microsoft.com/office/powerpoint/2010/main" val="3004595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Determine</a:t>
            </a:r>
            <a:r>
              <a:rPr lang="en-US" baseline="0" dirty="0" smtClean="0"/>
              <a:t> what is appropriate and what </a:t>
            </a:r>
            <a:r>
              <a:rPr lang="en-US" baseline="0" smtClean="0"/>
              <a:t>is inappropriate.</a:t>
            </a:r>
            <a:endParaRPr lang="en-US"/>
          </a:p>
        </p:txBody>
      </p:sp>
      <p:sp>
        <p:nvSpPr>
          <p:cNvPr id="4" name="Slide Number Placeholder 3"/>
          <p:cNvSpPr>
            <a:spLocks noGrp="1"/>
          </p:cNvSpPr>
          <p:nvPr>
            <p:ph type="sldNum" sz="quarter" idx="10"/>
          </p:nvPr>
        </p:nvSpPr>
        <p:spPr/>
        <p:txBody>
          <a:bodyPr/>
          <a:lstStyle/>
          <a:p>
            <a:pPr>
              <a:defRPr/>
            </a:pPr>
            <a:fld id="{CC9D5CA4-4549-4CC7-AACB-285BC9B87B92}" type="slidenum">
              <a:rPr lang="en-US" smtClean="0"/>
              <a:pPr>
                <a:defRPr/>
              </a:pPr>
              <a:t>7</a:t>
            </a:fld>
            <a:endParaRPr lang="en-US" dirty="0"/>
          </a:p>
        </p:txBody>
      </p:sp>
    </p:spTree>
    <p:extLst>
      <p:ext uri="{BB962C8B-B14F-4D97-AF65-F5344CB8AC3E}">
        <p14:creationId xmlns:p14="http://schemas.microsoft.com/office/powerpoint/2010/main" val="917056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3FD952B-A99B-4002-A220-26C76D952104}" type="datetimeFigureOut">
              <a:rPr lang="en-US"/>
              <a:pPr>
                <a:defRPr/>
              </a:pPr>
              <a:t>6/14/2011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68CB770-793F-4709-8900-DCDBF36C9116}"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4C31ABA-CD92-494E-960C-8AF81AEC050D}" type="datetimeFigureOut">
              <a:rPr lang="en-US"/>
              <a:pPr>
                <a:defRPr/>
              </a:pPr>
              <a:t>6/14/2011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3A891D8-23B7-40F2-A1F4-57044B3EF515}"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B6B70A4-AFD0-4D44-A8E1-75C0FF848B9C}" type="datetimeFigureOut">
              <a:rPr lang="en-US"/>
              <a:pPr>
                <a:defRPr/>
              </a:pPr>
              <a:t>6/14/2011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4458BA8-DE10-49C5-8F28-1E2DA7FB86D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4518C25-C674-4919-800F-55CE08215A8C}" type="datetimeFigureOut">
              <a:rPr lang="en-US"/>
              <a:pPr>
                <a:defRPr/>
              </a:pPr>
              <a:t>6/14/2011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85E3CEE-62E0-4949-909B-9F656D158A7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31E5A62-9078-4DC2-A5D5-0F492C5E9FFA}" type="datetimeFigureOut">
              <a:rPr lang="en-US"/>
              <a:pPr>
                <a:defRPr/>
              </a:pPr>
              <a:t>6/14/2011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1ECF2D7-DF8E-405D-A168-8B4EA330480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BCE4067-D5AB-41E4-8D1E-39052E0F30C1}" type="datetimeFigureOut">
              <a:rPr lang="en-US"/>
              <a:pPr>
                <a:defRPr/>
              </a:pPr>
              <a:t>6/14/2011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41307C3-E81B-4014-94B8-16275285DC99}"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34ED1B0-4BE8-4CB9-BA35-7F26A0A26F3A}" type="datetimeFigureOut">
              <a:rPr lang="en-US"/>
              <a:pPr>
                <a:defRPr/>
              </a:pPr>
              <a:t>6/14/2011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05C3FC8-5112-4865-977A-1345803E274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1220CFB-0CD8-4479-8212-596B309B6E02}" type="datetimeFigureOut">
              <a:rPr lang="en-US"/>
              <a:pPr>
                <a:defRPr/>
              </a:pPr>
              <a:t>6/14/2011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EEFE64F-3052-4B70-A3C5-86F66C7BA731}"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169A13C-830F-44BA-B1DD-CB7B9A895B92}" type="datetimeFigureOut">
              <a:rPr lang="en-US"/>
              <a:pPr>
                <a:defRPr/>
              </a:pPr>
              <a:t>6/14/2011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7EC60D7-5F38-4E4E-875A-BD289ADD70C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446AC80-86D3-4B5B-AD6D-785187EF94AE}" type="datetimeFigureOut">
              <a:rPr lang="en-US"/>
              <a:pPr>
                <a:defRPr/>
              </a:pPr>
              <a:t>6/14/2011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F7CD4B6-E82F-4636-B410-A147DAC64387}"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F0BB45E-C840-4E58-9E93-D1105410D8D6}" type="datetimeFigureOut">
              <a:rPr lang="en-US"/>
              <a:pPr>
                <a:defRPr/>
              </a:pPr>
              <a:t>6/14/2011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DE26923-2F2F-48E9-AEA5-7E949DBD69F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3D9B3704-B781-4C09-9C2C-83E134087C06}" type="datetimeFigureOut">
              <a:rPr lang="en-US"/>
              <a:pPr>
                <a:defRPr/>
              </a:pPr>
              <a:t>6/14/2011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3D3CC860-0E3C-44A8-B3B5-DD88EDE5B27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C1C1C"/>
        </a:solidFill>
        <a:effectLst/>
      </p:bgPr>
    </p:bg>
    <p:spTree>
      <p:nvGrpSpPr>
        <p:cNvPr id="1" name=""/>
        <p:cNvGrpSpPr/>
        <p:nvPr/>
      </p:nvGrpSpPr>
      <p:grpSpPr>
        <a:xfrm>
          <a:off x="0" y="0"/>
          <a:ext cx="0" cy="0"/>
          <a:chOff x="0" y="0"/>
          <a:chExt cx="0" cy="0"/>
        </a:xfrm>
      </p:grpSpPr>
      <p:pic>
        <p:nvPicPr>
          <p:cNvPr id="15361" name="Picture 2"/>
          <p:cNvPicPr>
            <a:picLocks noChangeAspect="1" noChangeArrowheads="1"/>
          </p:cNvPicPr>
          <p:nvPr/>
        </p:nvPicPr>
        <p:blipFill>
          <a:blip r:embed="rId2"/>
          <a:srcRect/>
          <a:stretch>
            <a:fillRect/>
          </a:stretch>
        </p:blipFill>
        <p:spPr bwMode="auto">
          <a:xfrm rot="-740229">
            <a:off x="490625" y="1350183"/>
            <a:ext cx="3494508" cy="3543642"/>
          </a:xfrm>
          <a:prstGeom prst="rect">
            <a:avLst/>
          </a:prstGeom>
          <a:noFill/>
          <a:ln w="9525">
            <a:noFill/>
            <a:miter lim="800000"/>
            <a:headEnd/>
            <a:tailEnd/>
          </a:ln>
        </p:spPr>
      </p:pic>
      <p:sp>
        <p:nvSpPr>
          <p:cNvPr id="3" name="Rectangle 2"/>
          <p:cNvSpPr/>
          <p:nvPr/>
        </p:nvSpPr>
        <p:spPr>
          <a:xfrm>
            <a:off x="2547706" y="0"/>
            <a:ext cx="6596294" cy="2154436"/>
          </a:xfrm>
          <a:prstGeom prst="rect">
            <a:avLst/>
          </a:prstGeom>
          <a:noFill/>
        </p:spPr>
        <p:txBody>
          <a:bodyPr wrap="non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fontAlgn="auto">
              <a:spcBef>
                <a:spcPts val="0"/>
              </a:spcBef>
              <a:spcAft>
                <a:spcPts val="0"/>
              </a:spcAft>
              <a:defRPr/>
            </a:pPr>
            <a:r>
              <a:rPr lang="en-US" sz="8000" b="1" dirty="0">
                <a:ln/>
                <a:solidFill>
                  <a:schemeClr val="accent3"/>
                </a:solidFill>
                <a:latin typeface="+mn-lt"/>
              </a:rPr>
              <a:t>Digital Security</a:t>
            </a:r>
          </a:p>
          <a:p>
            <a:pPr algn="ctr" fontAlgn="auto">
              <a:spcBef>
                <a:spcPts val="0"/>
              </a:spcBef>
              <a:spcAft>
                <a:spcPts val="0"/>
              </a:spcAft>
              <a:defRPr/>
            </a:pPr>
            <a:endParaRPr lang="en-US" sz="5400" b="1" dirty="0">
              <a:ln/>
              <a:solidFill>
                <a:schemeClr val="accent3"/>
              </a:solidFill>
              <a:latin typeface="+mn-lt"/>
            </a:endParaRPr>
          </a:p>
        </p:txBody>
      </p:sp>
      <p:sp>
        <p:nvSpPr>
          <p:cNvPr id="4" name="Rectangle 3"/>
          <p:cNvSpPr/>
          <p:nvPr/>
        </p:nvSpPr>
        <p:spPr>
          <a:xfrm>
            <a:off x="3962400" y="2209800"/>
            <a:ext cx="2689774" cy="584775"/>
          </a:xfrm>
          <a:prstGeom prst="rect">
            <a:avLst/>
          </a:prstGeom>
          <a:noFill/>
        </p:spPr>
        <p:txBody>
          <a:bodyPr wrap="none">
            <a:spAutoFit/>
          </a:bodyPr>
          <a:lstStyle/>
          <a:p>
            <a:pPr algn="ctr" fontAlgn="auto">
              <a:spcBef>
                <a:spcPts val="0"/>
              </a:spcBef>
              <a:spcAft>
                <a:spcPts val="0"/>
              </a:spcAft>
              <a:defRPr/>
            </a:pPr>
            <a:r>
              <a:rPr lang="en-US" sz="32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rPr>
              <a:t>Self Protection</a:t>
            </a:r>
          </a:p>
        </p:txBody>
      </p:sp>
      <p:sp>
        <p:nvSpPr>
          <p:cNvPr id="15364" name="TextBox 4"/>
          <p:cNvSpPr txBox="1">
            <a:spLocks noChangeArrowheads="1"/>
          </p:cNvSpPr>
          <p:nvPr/>
        </p:nvSpPr>
        <p:spPr bwMode="auto">
          <a:xfrm>
            <a:off x="3429000" y="1219200"/>
            <a:ext cx="5486400" cy="822325"/>
          </a:xfrm>
          <a:prstGeom prst="rect">
            <a:avLst/>
          </a:prstGeom>
          <a:noFill/>
          <a:ln w="9525">
            <a:noFill/>
            <a:miter lim="800000"/>
            <a:headEnd/>
            <a:tailEnd/>
          </a:ln>
        </p:spPr>
        <p:txBody>
          <a:bodyPr>
            <a:spAutoFit/>
          </a:bodyPr>
          <a:lstStyle/>
          <a:p>
            <a:pPr algn="ctr"/>
            <a:r>
              <a:rPr lang="en-US" sz="2400" b="1">
                <a:solidFill>
                  <a:schemeClr val="bg1"/>
                </a:solidFill>
                <a:latin typeface="Comic Sans MS" pitchFamily="66" charset="0"/>
              </a:rPr>
              <a:t>Electronic precautions to guarantee safety </a:t>
            </a:r>
          </a:p>
        </p:txBody>
      </p:sp>
      <p:sp>
        <p:nvSpPr>
          <p:cNvPr id="15365" name="TextBox 5"/>
          <p:cNvSpPr txBox="1">
            <a:spLocks noChangeArrowheads="1"/>
          </p:cNvSpPr>
          <p:nvPr/>
        </p:nvSpPr>
        <p:spPr bwMode="auto">
          <a:xfrm>
            <a:off x="3276600" y="4641850"/>
            <a:ext cx="5486400" cy="2192338"/>
          </a:xfrm>
          <a:prstGeom prst="rect">
            <a:avLst/>
          </a:prstGeom>
          <a:noFill/>
          <a:ln w="9525">
            <a:noFill/>
            <a:miter lim="800000"/>
            <a:headEnd/>
            <a:tailEnd/>
          </a:ln>
        </p:spPr>
        <p:txBody>
          <a:bodyPr>
            <a:spAutoFit/>
          </a:bodyPr>
          <a:lstStyle/>
          <a:p>
            <a:r>
              <a:rPr lang="en-US" sz="2400" b="1">
                <a:solidFill>
                  <a:srgbClr val="66FF33"/>
                </a:solidFill>
                <a:latin typeface="Calibri" pitchFamily="34" charset="0"/>
              </a:rPr>
              <a:t>Appropriate:</a:t>
            </a:r>
            <a:r>
              <a:rPr lang="en-US" sz="2400" b="1">
                <a:solidFill>
                  <a:schemeClr val="bg1"/>
                </a:solidFill>
                <a:latin typeface="Calibri" pitchFamily="34" charset="0"/>
              </a:rPr>
              <a:t> </a:t>
            </a:r>
            <a:r>
              <a:rPr lang="en-US" sz="2400">
                <a:solidFill>
                  <a:schemeClr val="bg1"/>
                </a:solidFill>
                <a:latin typeface="Calibri" pitchFamily="34" charset="0"/>
              </a:rPr>
              <a:t>Responsibly using securing software, updating frequently. Communicate through secure networks.</a:t>
            </a:r>
          </a:p>
          <a:p>
            <a:r>
              <a:rPr lang="en-US" sz="2400" b="1">
                <a:solidFill>
                  <a:srgbClr val="FFCC00"/>
                </a:solidFill>
                <a:latin typeface="Calibri" pitchFamily="34" charset="0"/>
              </a:rPr>
              <a:t>Inappropriate:</a:t>
            </a:r>
            <a:r>
              <a:rPr lang="en-US" sz="2400" b="1">
                <a:solidFill>
                  <a:schemeClr val="bg1"/>
                </a:solidFill>
                <a:latin typeface="Calibri" pitchFamily="34" charset="0"/>
              </a:rPr>
              <a:t> </a:t>
            </a:r>
            <a:r>
              <a:rPr lang="en-US" sz="2400">
                <a:solidFill>
                  <a:schemeClr val="bg1"/>
                </a:solidFill>
                <a:latin typeface="Calibri" pitchFamily="34" charset="0"/>
              </a:rPr>
              <a:t>Not utilizing security software to protect your computer.</a:t>
            </a:r>
          </a:p>
          <a:p>
            <a:endParaRPr lang="en-US">
              <a:latin typeface="Calibri" pitchFamily="34" charset="0"/>
            </a:endParaRPr>
          </a:p>
        </p:txBody>
      </p:sp>
      <p:sp>
        <p:nvSpPr>
          <p:cNvPr id="15366" name="TextBox 6"/>
          <p:cNvSpPr txBox="1">
            <a:spLocks noChangeArrowheads="1"/>
          </p:cNvSpPr>
          <p:nvPr/>
        </p:nvSpPr>
        <p:spPr bwMode="auto">
          <a:xfrm>
            <a:off x="4191000" y="2819400"/>
            <a:ext cx="4648200" cy="822325"/>
          </a:xfrm>
          <a:prstGeom prst="rect">
            <a:avLst/>
          </a:prstGeom>
          <a:noFill/>
          <a:ln w="9525">
            <a:noFill/>
            <a:miter lim="800000"/>
            <a:headEnd/>
            <a:tailEnd/>
          </a:ln>
        </p:spPr>
        <p:txBody>
          <a:bodyPr>
            <a:spAutoFit/>
          </a:bodyPr>
          <a:lstStyle/>
          <a:p>
            <a:r>
              <a:rPr lang="en-US" sz="2400" b="1">
                <a:solidFill>
                  <a:schemeClr val="bg1"/>
                </a:solidFill>
                <a:latin typeface="Calibri" pitchFamily="34" charset="0"/>
              </a:rPr>
              <a:t>Firewalls, passwords, backup devices and anti-</a:t>
            </a:r>
            <a:r>
              <a:rPr lang="en-US" sz="2400" b="1">
                <a:solidFill>
                  <a:srgbClr val="CC00FF"/>
                </a:solidFill>
                <a:latin typeface="Calibri" pitchFamily="34" charset="0"/>
              </a:rPr>
              <a:t>virus</a:t>
            </a:r>
            <a:r>
              <a:rPr lang="en-US" sz="2400" b="1">
                <a:latin typeface="Calibri" pitchFamily="34" charset="0"/>
              </a:rPr>
              <a:t> </a:t>
            </a:r>
            <a:r>
              <a:rPr lang="en-US" sz="2400" b="1">
                <a:solidFill>
                  <a:schemeClr val="bg1"/>
                </a:solidFill>
                <a:latin typeface="Calibri" pitchFamily="34" charset="0"/>
              </a:rPr>
              <a:t>software.</a:t>
            </a:r>
          </a:p>
        </p:txBody>
      </p:sp>
      <p:sp>
        <p:nvSpPr>
          <p:cNvPr id="15367" name="TextBox 7"/>
          <p:cNvSpPr txBox="1">
            <a:spLocks noChangeArrowheads="1"/>
          </p:cNvSpPr>
          <p:nvPr/>
        </p:nvSpPr>
        <p:spPr bwMode="auto">
          <a:xfrm>
            <a:off x="0" y="0"/>
            <a:ext cx="5334000" cy="230188"/>
          </a:xfrm>
          <a:prstGeom prst="rect">
            <a:avLst/>
          </a:prstGeom>
          <a:noFill/>
          <a:ln w="9525">
            <a:noFill/>
            <a:miter lim="800000"/>
            <a:headEnd/>
            <a:tailEnd/>
          </a:ln>
        </p:spPr>
        <p:txBody>
          <a:bodyPr>
            <a:spAutoFit/>
          </a:bodyPr>
          <a:lstStyle/>
          <a:p>
            <a:r>
              <a:rPr lang="en-US" sz="900">
                <a:solidFill>
                  <a:schemeClr val="bg1"/>
                </a:solidFill>
                <a:latin typeface="Calibri" pitchFamily="34" charset="0"/>
              </a:rPr>
              <a:t>http://www.bradtechonline.com/protect-your-computer-with-one-of-the-top-anti-virus-software-packages</a:t>
            </a:r>
            <a:r>
              <a:rPr lang="en-US" sz="900">
                <a:latin typeface="Calibri"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style.rotation</p:attrName>
                                        </p:attrNameLst>
                                      </p:cBhvr>
                                      <p:tavLst>
                                        <p:tav tm="0">
                                          <p:val>
                                            <p:fltVal val="720"/>
                                          </p:val>
                                        </p:tav>
                                        <p:tav tm="100000">
                                          <p:val>
                                            <p:fltVal val="0"/>
                                          </p:val>
                                        </p:tav>
                                      </p:tavLst>
                                    </p:anim>
                                    <p:anim calcmode="lin" valueType="num">
                                      <p:cBhvr>
                                        <p:cTn id="9" dur="2000" fill="hold"/>
                                        <p:tgtEl>
                                          <p:spTgt spid="3"/>
                                        </p:tgtEl>
                                        <p:attrNameLst>
                                          <p:attrName>ppt_h</p:attrName>
                                        </p:attrNameLst>
                                      </p:cBhvr>
                                      <p:tavLst>
                                        <p:tav tm="0">
                                          <p:val>
                                            <p:fltVal val="0"/>
                                          </p:val>
                                        </p:tav>
                                        <p:tav tm="100000">
                                          <p:val>
                                            <p:strVal val="#ppt_h"/>
                                          </p:val>
                                        </p:tav>
                                      </p:tavLst>
                                    </p:anim>
                                    <p:anim calcmode="lin" valueType="num">
                                      <p:cBhvr>
                                        <p:cTn id="10" dur="2000" fill="hold"/>
                                        <p:tgtEl>
                                          <p:spTgt spid="3"/>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nodeType="clickEffect">
                                  <p:stCondLst>
                                    <p:cond delay="0"/>
                                  </p:stCondLst>
                                  <p:childTnLst>
                                    <p:set>
                                      <p:cBhvr>
                                        <p:cTn id="14" dur="1" fill="hold">
                                          <p:stCondLst>
                                            <p:cond delay="0"/>
                                          </p:stCondLst>
                                        </p:cTn>
                                        <p:tgtEl>
                                          <p:spTgt spid="15364">
                                            <p:txEl>
                                              <p:pRg st="0" end="0"/>
                                            </p:txEl>
                                          </p:spTgt>
                                        </p:tgtEl>
                                        <p:attrNameLst>
                                          <p:attrName>style.visibility</p:attrName>
                                        </p:attrNameLst>
                                      </p:cBhvr>
                                      <p:to>
                                        <p:strVal val="visible"/>
                                      </p:to>
                                    </p:set>
                                    <p:anim calcmode="lin" valueType="num">
                                      <p:cBhvr>
                                        <p:cTn id="15" dur="1000" fill="hold"/>
                                        <p:tgtEl>
                                          <p:spTgt spid="15364">
                                            <p:txEl>
                                              <p:pRg st="0" end="0"/>
                                            </p:txEl>
                                          </p:spTgt>
                                        </p:tgtEl>
                                        <p:attrNameLst>
                                          <p:attrName>ppt_w</p:attrName>
                                        </p:attrNameLst>
                                      </p:cBhvr>
                                      <p:tavLst>
                                        <p:tav tm="0">
                                          <p:val>
                                            <p:strVal val="#ppt_w*0.70"/>
                                          </p:val>
                                        </p:tav>
                                        <p:tav tm="100000">
                                          <p:val>
                                            <p:strVal val="#ppt_w"/>
                                          </p:val>
                                        </p:tav>
                                      </p:tavLst>
                                    </p:anim>
                                    <p:anim calcmode="lin" valueType="num">
                                      <p:cBhvr>
                                        <p:cTn id="16" dur="1000" fill="hold"/>
                                        <p:tgtEl>
                                          <p:spTgt spid="15364">
                                            <p:txEl>
                                              <p:pRg st="0" end="0"/>
                                            </p:txEl>
                                          </p:spTgt>
                                        </p:tgtEl>
                                        <p:attrNameLst>
                                          <p:attrName>ppt_h</p:attrName>
                                        </p:attrNameLst>
                                      </p:cBhvr>
                                      <p:tavLst>
                                        <p:tav tm="0">
                                          <p:val>
                                            <p:strVal val="#ppt_h"/>
                                          </p:val>
                                        </p:tav>
                                        <p:tav tm="100000">
                                          <p:val>
                                            <p:strVal val="#ppt_h"/>
                                          </p:val>
                                        </p:tav>
                                      </p:tavLst>
                                    </p:anim>
                                    <p:animEffect transition="in" filter="fade">
                                      <p:cBhvr>
                                        <p:cTn id="17" dur="1000"/>
                                        <p:tgtEl>
                                          <p:spTgt spid="1536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nodeType="clickEffect">
                                  <p:stCondLst>
                                    <p:cond delay="0"/>
                                  </p:stCondLst>
                                  <p:childTnLst>
                                    <p:set>
                                      <p:cBhvr>
                                        <p:cTn id="21" dur="1" fill="hold">
                                          <p:stCondLst>
                                            <p:cond delay="0"/>
                                          </p:stCondLst>
                                        </p:cTn>
                                        <p:tgtEl>
                                          <p:spTgt spid="15361"/>
                                        </p:tgtEl>
                                        <p:attrNameLst>
                                          <p:attrName>style.visibility</p:attrName>
                                        </p:attrNameLst>
                                      </p:cBhvr>
                                      <p:to>
                                        <p:strVal val="visible"/>
                                      </p:to>
                                    </p:set>
                                    <p:anim calcmode="lin" valueType="num">
                                      <p:cBhvr>
                                        <p:cTn id="22" dur="500" fill="hold"/>
                                        <p:tgtEl>
                                          <p:spTgt spid="15361"/>
                                        </p:tgtEl>
                                        <p:attrNameLst>
                                          <p:attrName>ppt_w</p:attrName>
                                        </p:attrNameLst>
                                      </p:cBhvr>
                                      <p:tavLst>
                                        <p:tav tm="0">
                                          <p:val>
                                            <p:fltVal val="0"/>
                                          </p:val>
                                        </p:tav>
                                        <p:tav tm="100000">
                                          <p:val>
                                            <p:strVal val="#ppt_w"/>
                                          </p:val>
                                        </p:tav>
                                      </p:tavLst>
                                    </p:anim>
                                    <p:anim calcmode="lin" valueType="num">
                                      <p:cBhvr>
                                        <p:cTn id="23" dur="500" fill="hold"/>
                                        <p:tgtEl>
                                          <p:spTgt spid="15361"/>
                                        </p:tgtEl>
                                        <p:attrNameLst>
                                          <p:attrName>ppt_h</p:attrName>
                                        </p:attrNameLst>
                                      </p:cBhvr>
                                      <p:tavLst>
                                        <p:tav tm="0">
                                          <p:val>
                                            <p:fltVal val="0"/>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additive="base">
                                        <p:cTn id="28" dur="500" fill="hold"/>
                                        <p:tgtEl>
                                          <p:spTgt spid="4"/>
                                        </p:tgtEl>
                                        <p:attrNameLst>
                                          <p:attrName>ppt_x</p:attrName>
                                        </p:attrNameLst>
                                      </p:cBhvr>
                                      <p:tavLst>
                                        <p:tav tm="0">
                                          <p:val>
                                            <p:strVal val="#ppt_x"/>
                                          </p:val>
                                        </p:tav>
                                        <p:tav tm="100000">
                                          <p:val>
                                            <p:strVal val="#ppt_x"/>
                                          </p:val>
                                        </p:tav>
                                      </p:tavLst>
                                    </p:anim>
                                    <p:anim calcmode="lin" valueType="num">
                                      <p:cBhvr additive="base">
                                        <p:cTn id="2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9" presetClass="entr" presetSubtype="0" decel="100000" fill="hold" grpId="0" nodeType="clickEffect">
                                  <p:stCondLst>
                                    <p:cond delay="0"/>
                                  </p:stCondLst>
                                  <p:childTnLst>
                                    <p:set>
                                      <p:cBhvr>
                                        <p:cTn id="33" dur="1" fill="hold">
                                          <p:stCondLst>
                                            <p:cond delay="0"/>
                                          </p:stCondLst>
                                        </p:cTn>
                                        <p:tgtEl>
                                          <p:spTgt spid="15366"/>
                                        </p:tgtEl>
                                        <p:attrNameLst>
                                          <p:attrName>style.visibility</p:attrName>
                                        </p:attrNameLst>
                                      </p:cBhvr>
                                      <p:to>
                                        <p:strVal val="visible"/>
                                      </p:to>
                                    </p:set>
                                    <p:anim calcmode="lin" valueType="num">
                                      <p:cBhvr>
                                        <p:cTn id="34" dur="500" fill="hold"/>
                                        <p:tgtEl>
                                          <p:spTgt spid="15366"/>
                                        </p:tgtEl>
                                        <p:attrNameLst>
                                          <p:attrName>ppt_w</p:attrName>
                                        </p:attrNameLst>
                                      </p:cBhvr>
                                      <p:tavLst>
                                        <p:tav tm="0">
                                          <p:val>
                                            <p:fltVal val="0"/>
                                          </p:val>
                                        </p:tav>
                                        <p:tav tm="100000">
                                          <p:val>
                                            <p:strVal val="#ppt_w"/>
                                          </p:val>
                                        </p:tav>
                                      </p:tavLst>
                                    </p:anim>
                                    <p:anim calcmode="lin" valueType="num">
                                      <p:cBhvr>
                                        <p:cTn id="35" dur="500" fill="hold"/>
                                        <p:tgtEl>
                                          <p:spTgt spid="15366"/>
                                        </p:tgtEl>
                                        <p:attrNameLst>
                                          <p:attrName>ppt_h</p:attrName>
                                        </p:attrNameLst>
                                      </p:cBhvr>
                                      <p:tavLst>
                                        <p:tav tm="0">
                                          <p:val>
                                            <p:fltVal val="0"/>
                                          </p:val>
                                        </p:tav>
                                        <p:tav tm="100000">
                                          <p:val>
                                            <p:strVal val="#ppt_h"/>
                                          </p:val>
                                        </p:tav>
                                      </p:tavLst>
                                    </p:anim>
                                    <p:anim calcmode="lin" valueType="num">
                                      <p:cBhvr>
                                        <p:cTn id="36" dur="500" fill="hold"/>
                                        <p:tgtEl>
                                          <p:spTgt spid="15366"/>
                                        </p:tgtEl>
                                        <p:attrNameLst>
                                          <p:attrName>style.rotation</p:attrName>
                                        </p:attrNameLst>
                                      </p:cBhvr>
                                      <p:tavLst>
                                        <p:tav tm="0">
                                          <p:val>
                                            <p:fltVal val="360"/>
                                          </p:val>
                                        </p:tav>
                                        <p:tav tm="100000">
                                          <p:val>
                                            <p:fltVal val="0"/>
                                          </p:val>
                                        </p:tav>
                                      </p:tavLst>
                                    </p:anim>
                                    <p:animEffect transition="in" filter="fade">
                                      <p:cBhvr>
                                        <p:cTn id="37" dur="500"/>
                                        <p:tgtEl>
                                          <p:spTgt spid="15366"/>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nodeType="clickEffect">
                                  <p:stCondLst>
                                    <p:cond delay="0"/>
                                  </p:stCondLst>
                                  <p:childTnLst>
                                    <p:set>
                                      <p:cBhvr>
                                        <p:cTn id="41" dur="1" fill="hold">
                                          <p:stCondLst>
                                            <p:cond delay="0"/>
                                          </p:stCondLst>
                                        </p:cTn>
                                        <p:tgtEl>
                                          <p:spTgt spid="15365">
                                            <p:txEl>
                                              <p:pRg st="0" end="0"/>
                                            </p:txEl>
                                          </p:spTgt>
                                        </p:tgtEl>
                                        <p:attrNameLst>
                                          <p:attrName>style.visibility</p:attrName>
                                        </p:attrNameLst>
                                      </p:cBhvr>
                                      <p:to>
                                        <p:strVal val="visible"/>
                                      </p:to>
                                    </p:set>
                                    <p:anim calcmode="lin" valueType="num">
                                      <p:cBhvr>
                                        <p:cTn id="42" dur="1000" fill="hold"/>
                                        <p:tgtEl>
                                          <p:spTgt spid="15365">
                                            <p:txEl>
                                              <p:pRg st="0" end="0"/>
                                            </p:txEl>
                                          </p:spTgt>
                                        </p:tgtEl>
                                        <p:attrNameLst>
                                          <p:attrName>ppt_x</p:attrName>
                                        </p:attrNameLst>
                                      </p:cBhvr>
                                      <p:tavLst>
                                        <p:tav tm="0">
                                          <p:val>
                                            <p:strVal val="#ppt_x-.2"/>
                                          </p:val>
                                        </p:tav>
                                        <p:tav tm="100000">
                                          <p:val>
                                            <p:strVal val="#ppt_x"/>
                                          </p:val>
                                        </p:tav>
                                      </p:tavLst>
                                    </p:anim>
                                    <p:anim calcmode="lin" valueType="num">
                                      <p:cBhvr>
                                        <p:cTn id="43" dur="1000" fill="hold"/>
                                        <p:tgtEl>
                                          <p:spTgt spid="1536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15365">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5" presetClass="entr" presetSubtype="0" fill="hold" nodeType="clickEffect">
                                  <p:stCondLst>
                                    <p:cond delay="0"/>
                                  </p:stCondLst>
                                  <p:childTnLst>
                                    <p:set>
                                      <p:cBhvr>
                                        <p:cTn id="48" dur="1" fill="hold">
                                          <p:stCondLst>
                                            <p:cond delay="0"/>
                                          </p:stCondLst>
                                        </p:cTn>
                                        <p:tgtEl>
                                          <p:spTgt spid="15365">
                                            <p:txEl>
                                              <p:pRg st="1" end="1"/>
                                            </p:txEl>
                                          </p:spTgt>
                                        </p:tgtEl>
                                        <p:attrNameLst>
                                          <p:attrName>style.visibility</p:attrName>
                                        </p:attrNameLst>
                                      </p:cBhvr>
                                      <p:to>
                                        <p:strVal val="visible"/>
                                      </p:to>
                                    </p:set>
                                    <p:anim calcmode="lin" valueType="num">
                                      <p:cBhvr>
                                        <p:cTn id="49" dur="500" decel="50000" fill="hold">
                                          <p:stCondLst>
                                            <p:cond delay="0"/>
                                          </p:stCondLst>
                                        </p:cTn>
                                        <p:tgtEl>
                                          <p:spTgt spid="15365">
                                            <p:txEl>
                                              <p:pRg st="1" end="1"/>
                                            </p:txEl>
                                          </p:spTgt>
                                        </p:tgtEl>
                                        <p:attrNameLst>
                                          <p:attrName>style.rotation</p:attrName>
                                        </p:attrNameLst>
                                      </p:cBhvr>
                                      <p:tavLst>
                                        <p:tav tm="0">
                                          <p:val>
                                            <p:fltVal val="-90"/>
                                          </p:val>
                                        </p:tav>
                                        <p:tav tm="100000">
                                          <p:val>
                                            <p:fltVal val="0"/>
                                          </p:val>
                                        </p:tav>
                                      </p:tavLst>
                                    </p:anim>
                                    <p:anim calcmode="lin" valueType="num">
                                      <p:cBhvr>
                                        <p:cTn id="50" dur="500" decel="50000" fill="hold">
                                          <p:stCondLst>
                                            <p:cond delay="0"/>
                                          </p:stCondLst>
                                        </p:cTn>
                                        <p:tgtEl>
                                          <p:spTgt spid="15365">
                                            <p:txEl>
                                              <p:pRg st="1" end="1"/>
                                            </p:txEl>
                                          </p:spTgt>
                                        </p:tgtEl>
                                        <p:attrNameLst>
                                          <p:attrName>ppt_w</p:attrName>
                                        </p:attrNameLst>
                                      </p:cBhvr>
                                      <p:tavLst>
                                        <p:tav tm="0">
                                          <p:val>
                                            <p:strVal val="#ppt_w"/>
                                          </p:val>
                                        </p:tav>
                                        <p:tav tm="100000">
                                          <p:val>
                                            <p:strVal val="#ppt_w*.05"/>
                                          </p:val>
                                        </p:tav>
                                      </p:tavLst>
                                    </p:anim>
                                    <p:anim calcmode="lin" valueType="num">
                                      <p:cBhvr>
                                        <p:cTn id="51" dur="500" accel="50000" fill="hold">
                                          <p:stCondLst>
                                            <p:cond delay="500"/>
                                          </p:stCondLst>
                                        </p:cTn>
                                        <p:tgtEl>
                                          <p:spTgt spid="15365">
                                            <p:txEl>
                                              <p:pRg st="1" end="1"/>
                                            </p:txEl>
                                          </p:spTgt>
                                        </p:tgtEl>
                                        <p:attrNameLst>
                                          <p:attrName>ppt_w</p:attrName>
                                        </p:attrNameLst>
                                      </p:cBhvr>
                                      <p:tavLst>
                                        <p:tav tm="0">
                                          <p:val>
                                            <p:strVal val="#ppt_w*.05"/>
                                          </p:val>
                                        </p:tav>
                                        <p:tav tm="100000">
                                          <p:val>
                                            <p:strVal val="#ppt_w"/>
                                          </p:val>
                                        </p:tav>
                                      </p:tavLst>
                                    </p:anim>
                                    <p:anim calcmode="lin" valueType="num">
                                      <p:cBhvr>
                                        <p:cTn id="52" dur="1000" fill="hold"/>
                                        <p:tgtEl>
                                          <p:spTgt spid="15365">
                                            <p:txEl>
                                              <p:pRg st="1" end="1"/>
                                            </p:txEl>
                                          </p:spTgt>
                                        </p:tgtEl>
                                        <p:attrNameLst>
                                          <p:attrName>ppt_h</p:attrName>
                                        </p:attrNameLst>
                                      </p:cBhvr>
                                      <p:tavLst>
                                        <p:tav tm="0">
                                          <p:val>
                                            <p:strVal val="#ppt_h"/>
                                          </p:val>
                                        </p:tav>
                                        <p:tav tm="100000">
                                          <p:val>
                                            <p:strVal val="#ppt_h"/>
                                          </p:val>
                                        </p:tav>
                                      </p:tavLst>
                                    </p:anim>
                                    <p:anim calcmode="lin" valueType="num">
                                      <p:cBhvr>
                                        <p:cTn id="53" dur="500" decel="50000" fill="hold">
                                          <p:stCondLst>
                                            <p:cond delay="0"/>
                                          </p:stCondLst>
                                        </p:cTn>
                                        <p:tgtEl>
                                          <p:spTgt spid="15365">
                                            <p:txEl>
                                              <p:pRg st="1" end="1"/>
                                            </p:txEl>
                                          </p:spTgt>
                                        </p:tgtEl>
                                        <p:attrNameLst>
                                          <p:attrName>ppt_x</p:attrName>
                                        </p:attrNameLst>
                                      </p:cBhvr>
                                      <p:tavLst>
                                        <p:tav tm="0">
                                          <p:val>
                                            <p:strVal val="#ppt_x+.4"/>
                                          </p:val>
                                        </p:tav>
                                        <p:tav tm="100000">
                                          <p:val>
                                            <p:strVal val="#ppt_x"/>
                                          </p:val>
                                        </p:tav>
                                      </p:tavLst>
                                    </p:anim>
                                    <p:anim calcmode="lin" valueType="num">
                                      <p:cBhvr>
                                        <p:cTn id="54" dur="500" decel="50000" fill="hold">
                                          <p:stCondLst>
                                            <p:cond delay="0"/>
                                          </p:stCondLst>
                                        </p:cTn>
                                        <p:tgtEl>
                                          <p:spTgt spid="15365">
                                            <p:txEl>
                                              <p:pRg st="1" end="1"/>
                                            </p:txEl>
                                          </p:spTgt>
                                        </p:tgtEl>
                                        <p:attrNameLst>
                                          <p:attrName>ppt_y</p:attrName>
                                        </p:attrNameLst>
                                      </p:cBhvr>
                                      <p:tavLst>
                                        <p:tav tm="0">
                                          <p:val>
                                            <p:strVal val="#ppt_y-.2"/>
                                          </p:val>
                                        </p:tav>
                                        <p:tav tm="100000">
                                          <p:val>
                                            <p:strVal val="#ppt_y+.1"/>
                                          </p:val>
                                        </p:tav>
                                      </p:tavLst>
                                    </p:anim>
                                    <p:anim calcmode="lin" valueType="num">
                                      <p:cBhvr>
                                        <p:cTn id="55" dur="500" accel="50000" fill="hold">
                                          <p:stCondLst>
                                            <p:cond delay="500"/>
                                          </p:stCondLst>
                                        </p:cTn>
                                        <p:tgtEl>
                                          <p:spTgt spid="15365">
                                            <p:txEl>
                                              <p:pRg st="1" end="1"/>
                                            </p:txEl>
                                          </p:spTgt>
                                        </p:tgtEl>
                                        <p:attrNameLst>
                                          <p:attrName>ppt_y</p:attrName>
                                        </p:attrNameLst>
                                      </p:cBhvr>
                                      <p:tavLst>
                                        <p:tav tm="0">
                                          <p:val>
                                            <p:strVal val="#ppt_y+.1"/>
                                          </p:val>
                                        </p:tav>
                                        <p:tav tm="100000">
                                          <p:val>
                                            <p:strVal val="#ppt_y"/>
                                          </p:val>
                                        </p:tav>
                                      </p:tavLst>
                                    </p:anim>
                                    <p:animEffect transition="in" filter="fade">
                                      <p:cBhvr>
                                        <p:cTn id="56" dur="1000" decel="50000">
                                          <p:stCondLst>
                                            <p:cond delay="0"/>
                                          </p:stCondLst>
                                        </p:cTn>
                                        <p:tgtEl>
                                          <p:spTgt spid="1536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 name="Rectangle 3"/>
          <p:cNvSpPr/>
          <p:nvPr/>
        </p:nvSpPr>
        <p:spPr>
          <a:xfrm>
            <a:off x="4999917" y="0"/>
            <a:ext cx="4144083" cy="1446550"/>
          </a:xfrm>
          <a:prstGeom prst="rect">
            <a:avLst/>
          </a:prstGeom>
          <a:noFill/>
        </p:spPr>
        <p:txBody>
          <a:bodyPr wrap="none">
            <a:spAutoFit/>
          </a:bodyPr>
          <a:lstStyle/>
          <a:p>
            <a:pPr algn="ctr" fontAlgn="auto">
              <a:spcBef>
                <a:spcPts val="0"/>
              </a:spcBef>
              <a:spcAft>
                <a:spcPts val="0"/>
              </a:spcAft>
              <a:defRPr/>
            </a:pPr>
            <a:r>
              <a:rPr lang="en-US" sz="8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rPr>
              <a:t>Phishing</a:t>
            </a:r>
          </a:p>
        </p:txBody>
      </p:sp>
      <p:sp>
        <p:nvSpPr>
          <p:cNvPr id="16387" name="TextBox 5"/>
          <p:cNvSpPr txBox="1">
            <a:spLocks noChangeArrowheads="1"/>
          </p:cNvSpPr>
          <p:nvPr/>
        </p:nvSpPr>
        <p:spPr bwMode="auto">
          <a:xfrm>
            <a:off x="6400800" y="1219200"/>
            <a:ext cx="2590800" cy="2308225"/>
          </a:xfrm>
          <a:prstGeom prst="rect">
            <a:avLst/>
          </a:prstGeom>
          <a:noFill/>
          <a:ln w="9525">
            <a:noFill/>
            <a:miter lim="800000"/>
            <a:headEnd/>
            <a:tailEnd/>
          </a:ln>
        </p:spPr>
        <p:txBody>
          <a:bodyPr>
            <a:spAutoFit/>
          </a:bodyPr>
          <a:lstStyle/>
          <a:p>
            <a:r>
              <a:rPr lang="en-US" sz="2400" b="1">
                <a:latin typeface="Calibri" pitchFamily="34" charset="0"/>
              </a:rPr>
              <a:t>Trying to steal sensitive/personal information such as usernames, passwords, and credit card details</a:t>
            </a:r>
          </a:p>
        </p:txBody>
      </p:sp>
      <p:sp>
        <p:nvSpPr>
          <p:cNvPr id="16388" name="TextBox 6"/>
          <p:cNvSpPr txBox="1">
            <a:spLocks noChangeArrowheads="1"/>
          </p:cNvSpPr>
          <p:nvPr/>
        </p:nvSpPr>
        <p:spPr bwMode="auto">
          <a:xfrm>
            <a:off x="3124200" y="6400800"/>
            <a:ext cx="6019800" cy="246063"/>
          </a:xfrm>
          <a:prstGeom prst="rect">
            <a:avLst/>
          </a:prstGeom>
          <a:noFill/>
          <a:ln w="9525">
            <a:noFill/>
            <a:miter lim="800000"/>
            <a:headEnd/>
            <a:tailEnd/>
          </a:ln>
        </p:spPr>
        <p:txBody>
          <a:bodyPr>
            <a:spAutoFit/>
          </a:bodyPr>
          <a:lstStyle/>
          <a:p>
            <a:r>
              <a:rPr lang="en-US" sz="1000">
                <a:latin typeface="Calibri" pitchFamily="34" charset="0"/>
              </a:rPr>
              <a:t>http://www.smh.com.au/news/web/aussies-still-ignorant-about-phishing/2007/10/04/1191091252153.html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51" presetClass="entr" presetSubtype="0" fill="hold" grpId="0" nodeType="clickEffect">
                                  <p:stCondLst>
                                    <p:cond delay="0"/>
                                  </p:stCondLst>
                                  <p:childTnLst>
                                    <p:set>
                                      <p:cBhvr>
                                        <p:cTn id="14" dur="1" fill="hold">
                                          <p:stCondLst>
                                            <p:cond delay="0"/>
                                          </p:stCondLst>
                                        </p:cTn>
                                        <p:tgtEl>
                                          <p:spTgt spid="16387"/>
                                        </p:tgtEl>
                                        <p:attrNameLst>
                                          <p:attrName>style.visibility</p:attrName>
                                        </p:attrNameLst>
                                      </p:cBhvr>
                                      <p:to>
                                        <p:strVal val="visible"/>
                                      </p:to>
                                    </p:set>
                                    <p:animEffect transition="in" filter="fade">
                                      <p:cBhvr>
                                        <p:cTn id="15" dur="770" decel="100000"/>
                                        <p:tgtEl>
                                          <p:spTgt spid="16387"/>
                                        </p:tgtEl>
                                      </p:cBhvr>
                                    </p:animEffect>
                                    <p:animScale>
                                      <p:cBhvr>
                                        <p:cTn id="16" dur="770" decel="100000"/>
                                        <p:tgtEl>
                                          <p:spTgt spid="16387"/>
                                        </p:tgtEl>
                                      </p:cBhvr>
                                      <p:from x="10000" y="10000"/>
                                      <p:to x="200000" y="450000"/>
                                    </p:animScale>
                                    <p:animScale>
                                      <p:cBhvr>
                                        <p:cTn id="17" dur="1230" accel="100000" fill="hold">
                                          <p:stCondLst>
                                            <p:cond delay="770"/>
                                          </p:stCondLst>
                                        </p:cTn>
                                        <p:tgtEl>
                                          <p:spTgt spid="16387"/>
                                        </p:tgtEl>
                                      </p:cBhvr>
                                      <p:from x="200000" y="450000"/>
                                      <p:to x="100000" y="100000"/>
                                    </p:animScale>
                                    <p:set>
                                      <p:cBhvr>
                                        <p:cTn id="18" dur="770" fill="hold"/>
                                        <p:tgtEl>
                                          <p:spTgt spid="16387"/>
                                        </p:tgtEl>
                                        <p:attrNameLst>
                                          <p:attrName>ppt_x</p:attrName>
                                        </p:attrNameLst>
                                      </p:cBhvr>
                                      <p:to>
                                        <p:strVal val="(0.5)"/>
                                      </p:to>
                                    </p:set>
                                    <p:anim from="(0.5)" to="(#ppt_x)" calcmode="lin" valueType="num">
                                      <p:cBhvr>
                                        <p:cTn id="19" dur="1230" accel="100000" fill="hold">
                                          <p:stCondLst>
                                            <p:cond delay="770"/>
                                          </p:stCondLst>
                                        </p:cTn>
                                        <p:tgtEl>
                                          <p:spTgt spid="16387"/>
                                        </p:tgtEl>
                                        <p:attrNameLst>
                                          <p:attrName>ppt_x</p:attrName>
                                        </p:attrNameLst>
                                      </p:cBhvr>
                                    </p:anim>
                                    <p:set>
                                      <p:cBhvr>
                                        <p:cTn id="20" dur="770" fill="hold"/>
                                        <p:tgtEl>
                                          <p:spTgt spid="16387"/>
                                        </p:tgtEl>
                                        <p:attrNameLst>
                                          <p:attrName>ppt_y</p:attrName>
                                        </p:attrNameLst>
                                      </p:cBhvr>
                                      <p:to>
                                        <p:strVal val="(#ppt_y+0.4)"/>
                                      </p:to>
                                    </p:set>
                                    <p:anim from="(#ppt_y+0.4)" to="(#ppt_y)" calcmode="lin" valueType="num">
                                      <p:cBhvr>
                                        <p:cTn id="21" dur="1230" accel="100000" fill="hold">
                                          <p:stCondLst>
                                            <p:cond delay="770"/>
                                          </p:stCondLst>
                                        </p:cTn>
                                        <p:tgtEl>
                                          <p:spTgt spid="16387"/>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99CC"/>
        </a:solidFill>
        <a:effectLst/>
      </p:bgPr>
    </p:bg>
    <p:spTree>
      <p:nvGrpSpPr>
        <p:cNvPr id="1" name=""/>
        <p:cNvGrpSpPr/>
        <p:nvPr/>
      </p:nvGrpSpPr>
      <p:grpSpPr>
        <a:xfrm>
          <a:off x="0" y="0"/>
          <a:ext cx="0" cy="0"/>
          <a:chOff x="0" y="0"/>
          <a:chExt cx="0" cy="0"/>
        </a:xfrm>
      </p:grpSpPr>
      <p:sp>
        <p:nvSpPr>
          <p:cNvPr id="17409" name="Title 3"/>
          <p:cNvSpPr>
            <a:spLocks noGrp="1"/>
          </p:cNvSpPr>
          <p:nvPr>
            <p:ph type="title"/>
          </p:nvPr>
        </p:nvSpPr>
        <p:spPr/>
        <p:txBody>
          <a:bodyPr/>
          <a:lstStyle/>
          <a:p>
            <a:r>
              <a:rPr lang="en-US" smtClean="0">
                <a:latin typeface="Algerian" pitchFamily="82" charset="0"/>
              </a:rPr>
              <a:t>Private vs. Public</a:t>
            </a:r>
            <a:r>
              <a:rPr lang="en-US" smtClean="0"/>
              <a:t> </a:t>
            </a:r>
          </a:p>
        </p:txBody>
      </p:sp>
      <p:sp>
        <p:nvSpPr>
          <p:cNvPr id="5" name="Content Placeholder 4"/>
          <p:cNvSpPr>
            <a:spLocks noGrp="1"/>
          </p:cNvSpPr>
          <p:nvPr>
            <p:ph sz="half" idx="1"/>
          </p:nvPr>
        </p:nvSpPr>
        <p:spPr/>
        <p:txBody>
          <a:bodyPr>
            <a:normAutofit/>
          </a:bodyPr>
          <a:lstStyle/>
          <a:p>
            <a:pPr>
              <a:lnSpc>
                <a:spcPct val="80000"/>
              </a:lnSpc>
            </a:pPr>
            <a:r>
              <a:rPr lang="en-US" sz="2600" smtClean="0">
                <a:latin typeface="Georgia" pitchFamily="18" charset="0"/>
              </a:rPr>
              <a:t> full (first and last) name</a:t>
            </a:r>
          </a:p>
          <a:p>
            <a:pPr>
              <a:lnSpc>
                <a:spcPct val="80000"/>
              </a:lnSpc>
            </a:pPr>
            <a:r>
              <a:rPr lang="en-US" sz="2600" smtClean="0">
                <a:latin typeface="Georgia" pitchFamily="18" charset="0"/>
              </a:rPr>
              <a:t>your favorite band</a:t>
            </a:r>
          </a:p>
          <a:p>
            <a:pPr>
              <a:lnSpc>
                <a:spcPct val="80000"/>
              </a:lnSpc>
            </a:pPr>
            <a:r>
              <a:rPr lang="en-US" sz="2600" smtClean="0">
                <a:latin typeface="Georgia" pitchFamily="18" charset="0"/>
              </a:rPr>
              <a:t>e-mail address</a:t>
            </a:r>
          </a:p>
          <a:p>
            <a:pPr>
              <a:lnSpc>
                <a:spcPct val="80000"/>
              </a:lnSpc>
            </a:pPr>
            <a:r>
              <a:rPr lang="en-US" sz="2600" smtClean="0">
                <a:latin typeface="Georgia" pitchFamily="18" charset="0"/>
              </a:rPr>
              <a:t> phone numbers</a:t>
            </a:r>
          </a:p>
          <a:p>
            <a:pPr>
              <a:lnSpc>
                <a:spcPct val="80000"/>
              </a:lnSpc>
            </a:pPr>
            <a:r>
              <a:rPr lang="en-US" sz="2600" smtClean="0">
                <a:latin typeface="Georgia" pitchFamily="18" charset="0"/>
              </a:rPr>
              <a:t>credit card numbers</a:t>
            </a:r>
          </a:p>
          <a:p>
            <a:pPr>
              <a:lnSpc>
                <a:spcPct val="80000"/>
              </a:lnSpc>
            </a:pPr>
            <a:r>
              <a:rPr lang="en-US" sz="2600" smtClean="0">
                <a:latin typeface="Georgia" pitchFamily="18" charset="0"/>
              </a:rPr>
              <a:t> Social Security number</a:t>
            </a:r>
          </a:p>
          <a:p>
            <a:pPr>
              <a:lnSpc>
                <a:spcPct val="80000"/>
              </a:lnSpc>
            </a:pPr>
            <a:r>
              <a:rPr lang="en-US" sz="2600" smtClean="0">
                <a:latin typeface="Georgia" pitchFamily="18" charset="0"/>
              </a:rPr>
              <a:t>mother’s maiden name</a:t>
            </a:r>
          </a:p>
          <a:p>
            <a:pPr>
              <a:lnSpc>
                <a:spcPct val="80000"/>
              </a:lnSpc>
            </a:pPr>
            <a:r>
              <a:rPr lang="en-US" sz="2600" smtClean="0">
                <a:latin typeface="Georgia" pitchFamily="18" charset="0"/>
              </a:rPr>
              <a:t> your age</a:t>
            </a:r>
          </a:p>
          <a:p>
            <a:pPr>
              <a:lnSpc>
                <a:spcPct val="80000"/>
              </a:lnSpc>
            </a:pPr>
            <a:r>
              <a:rPr lang="en-US" sz="2600" smtClean="0">
                <a:latin typeface="Georgia" pitchFamily="18" charset="0"/>
              </a:rPr>
              <a:t> your opinion about an important issue</a:t>
            </a:r>
          </a:p>
          <a:p>
            <a:pPr>
              <a:lnSpc>
                <a:spcPct val="80000"/>
              </a:lnSpc>
              <a:buFont typeface="Arial" charset="0"/>
              <a:buNone/>
            </a:pPr>
            <a:endParaRPr lang="en-US" sz="2600" smtClean="0">
              <a:latin typeface="Georgia" pitchFamily="18" charset="0"/>
            </a:endParaRPr>
          </a:p>
          <a:p>
            <a:pPr>
              <a:lnSpc>
                <a:spcPct val="80000"/>
              </a:lnSpc>
            </a:pPr>
            <a:endParaRPr lang="en-US" sz="2600" smtClean="0"/>
          </a:p>
        </p:txBody>
      </p:sp>
      <p:sp>
        <p:nvSpPr>
          <p:cNvPr id="6" name="Content Placeholder 5"/>
          <p:cNvSpPr>
            <a:spLocks noGrp="1"/>
          </p:cNvSpPr>
          <p:nvPr>
            <p:ph sz="half" idx="2"/>
          </p:nvPr>
        </p:nvSpPr>
        <p:spPr/>
        <p:txBody>
          <a:bodyPr>
            <a:normAutofit/>
          </a:bodyPr>
          <a:lstStyle/>
          <a:p>
            <a:pPr>
              <a:lnSpc>
                <a:spcPct val="80000"/>
              </a:lnSpc>
            </a:pPr>
            <a:r>
              <a:rPr lang="en-US" sz="2600" smtClean="0">
                <a:latin typeface="Georgia" pitchFamily="18" charset="0"/>
              </a:rPr>
              <a:t>passwords</a:t>
            </a:r>
          </a:p>
          <a:p>
            <a:pPr>
              <a:lnSpc>
                <a:spcPct val="80000"/>
              </a:lnSpc>
            </a:pPr>
            <a:r>
              <a:rPr lang="en-US" sz="2600" smtClean="0">
                <a:latin typeface="Georgia" pitchFamily="18" charset="0"/>
              </a:rPr>
              <a:t> calling card numbers</a:t>
            </a:r>
          </a:p>
          <a:p>
            <a:pPr>
              <a:lnSpc>
                <a:spcPct val="80000"/>
              </a:lnSpc>
            </a:pPr>
            <a:r>
              <a:rPr lang="en-US" sz="2600" smtClean="0">
                <a:latin typeface="Georgia" pitchFamily="18" charset="0"/>
              </a:rPr>
              <a:t> whether you are male or female</a:t>
            </a:r>
          </a:p>
          <a:p>
            <a:pPr>
              <a:lnSpc>
                <a:spcPct val="80000"/>
              </a:lnSpc>
            </a:pPr>
            <a:r>
              <a:rPr lang="en-US" sz="2600" smtClean="0">
                <a:latin typeface="Georgia" pitchFamily="18" charset="0"/>
              </a:rPr>
              <a:t> how many brothers and sisters you have</a:t>
            </a:r>
          </a:p>
          <a:p>
            <a:pPr>
              <a:lnSpc>
                <a:spcPct val="80000"/>
              </a:lnSpc>
            </a:pPr>
            <a:r>
              <a:rPr lang="en-US" sz="2600" smtClean="0">
                <a:latin typeface="Georgia" pitchFamily="18" charset="0"/>
              </a:rPr>
              <a:t>your favorite food</a:t>
            </a:r>
          </a:p>
          <a:p>
            <a:pPr>
              <a:lnSpc>
                <a:spcPct val="80000"/>
              </a:lnSpc>
            </a:pPr>
            <a:r>
              <a:rPr lang="en-US" sz="2600" smtClean="0">
                <a:latin typeface="Georgia" pitchFamily="18" charset="0"/>
              </a:rPr>
              <a:t> how many pets you have</a:t>
            </a:r>
          </a:p>
          <a:p>
            <a:pPr>
              <a:lnSpc>
                <a:spcPct val="80000"/>
              </a:lnSpc>
            </a:pPr>
            <a:r>
              <a:rPr lang="en-US" sz="2600" smtClean="0">
                <a:latin typeface="Georgia" pitchFamily="18" charset="0"/>
              </a:rPr>
              <a:t> the name of your pet</a:t>
            </a:r>
          </a:p>
          <a:p>
            <a:pPr>
              <a:lnSpc>
                <a:spcPct val="80000"/>
              </a:lnSpc>
            </a:pPr>
            <a:r>
              <a:rPr lang="en-US" sz="2600" smtClean="0">
                <a:latin typeface="Georgia" pitchFamily="18" charset="0"/>
              </a:rPr>
              <a:t>postal address</a:t>
            </a:r>
          </a:p>
          <a:p>
            <a:pPr>
              <a:lnSpc>
                <a:spcPct val="80000"/>
              </a:lnSpc>
            </a:pPr>
            <a:endParaRPr lang="en-US" sz="26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17409"/>
                                        </p:tgtEl>
                                        <p:attrNameLst>
                                          <p:attrName>style.visibility</p:attrName>
                                        </p:attrNameLst>
                                      </p:cBhvr>
                                      <p:to>
                                        <p:strVal val="visible"/>
                                      </p:to>
                                    </p:set>
                                    <p:animScale>
                                      <p:cBhvr>
                                        <p:cTn id="7" dur="1000" decel="50000" fill="hold">
                                          <p:stCondLst>
                                            <p:cond delay="0"/>
                                          </p:stCondLst>
                                        </p:cTn>
                                        <p:tgtEl>
                                          <p:spTgt spid="1740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17409"/>
                                        </p:tgtEl>
                                        <p:attrNameLst>
                                          <p:attrName>ppt_x</p:attrName>
                                          <p:attrName>ppt_y</p:attrName>
                                        </p:attrNameLst>
                                      </p:cBhvr>
                                    </p:animMotion>
                                    <p:animEffect transition="in" filter="fade">
                                      <p:cBhvr>
                                        <p:cTn id="9" dur="1000"/>
                                        <p:tgtEl>
                                          <p:spTgt spid="17409"/>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9"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1000" fill="hold"/>
                                        <p:tgtEl>
                                          <p:spTgt spid="6"/>
                                        </p:tgtEl>
                                        <p:attrNameLst>
                                          <p:attrName>ppt_x</p:attrName>
                                        </p:attrNameLst>
                                      </p:cBhvr>
                                      <p:tavLst>
                                        <p:tav tm="0">
                                          <p:val>
                                            <p:strVal val="#ppt_x-.2"/>
                                          </p:val>
                                        </p:tav>
                                        <p:tav tm="100000">
                                          <p:val>
                                            <p:strVal val="#ppt_x"/>
                                          </p:val>
                                        </p:tav>
                                      </p:tavLst>
                                    </p:anim>
                                    <p:anim calcmode="lin" valueType="num">
                                      <p:cBhvr>
                                        <p:cTn id="21"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6699FF"/>
        </a:solidFill>
        <a:effectLst/>
      </p:bgPr>
    </p:bg>
    <p:spTree>
      <p:nvGrpSpPr>
        <p:cNvPr id="1" name=""/>
        <p:cNvGrpSpPr/>
        <p:nvPr/>
      </p:nvGrpSpPr>
      <p:grpSpPr>
        <a:xfrm>
          <a:off x="0" y="0"/>
          <a:ext cx="0" cy="0"/>
          <a:chOff x="0" y="0"/>
          <a:chExt cx="0" cy="0"/>
        </a:xfrm>
      </p:grpSpPr>
      <p:sp>
        <p:nvSpPr>
          <p:cNvPr id="18433" name="Title 4"/>
          <p:cNvSpPr>
            <a:spLocks noGrp="1"/>
          </p:cNvSpPr>
          <p:nvPr>
            <p:ph type="title"/>
          </p:nvPr>
        </p:nvSpPr>
        <p:spPr/>
        <p:txBody>
          <a:bodyPr/>
          <a:lstStyle/>
          <a:p>
            <a:r>
              <a:rPr lang="en-US" b="1" smtClean="0"/>
              <a:t>Scenario 1 </a:t>
            </a:r>
          </a:p>
        </p:txBody>
      </p:sp>
      <p:sp>
        <p:nvSpPr>
          <p:cNvPr id="6" name="Content Placeholder 5"/>
          <p:cNvSpPr>
            <a:spLocks noGrp="1"/>
          </p:cNvSpPr>
          <p:nvPr>
            <p:ph idx="1"/>
          </p:nvPr>
        </p:nvSpPr>
        <p:spPr/>
        <p:txBody>
          <a:bodyPr>
            <a:normAutofit/>
          </a:bodyPr>
          <a:lstStyle/>
          <a:p>
            <a:pPr>
              <a:lnSpc>
                <a:spcPct val="90000"/>
              </a:lnSpc>
              <a:buFont typeface="Arial" charset="0"/>
              <a:buNone/>
            </a:pPr>
            <a:r>
              <a:rPr lang="en-US" b="1" smtClean="0"/>
              <a:t>    Jason is 13 and enjoys playing a multiplayer online role playing game. The game involves players from all over the world. Sometimes while playing, he messages other players, usually swapping game strategies. He frequently runs into one particular player, whom he recognizes by his character and has played with for a year. The player offers to send Jason a book about gaming tips. Jason wonders if he should give his address.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19457" name="Title 4"/>
          <p:cNvSpPr>
            <a:spLocks noGrp="1"/>
          </p:cNvSpPr>
          <p:nvPr>
            <p:ph type="title"/>
          </p:nvPr>
        </p:nvSpPr>
        <p:spPr/>
        <p:txBody>
          <a:bodyPr/>
          <a:lstStyle/>
          <a:p>
            <a:r>
              <a:rPr lang="en-US" b="1" smtClean="0"/>
              <a:t>Scenario 2</a:t>
            </a:r>
          </a:p>
        </p:txBody>
      </p:sp>
      <p:sp>
        <p:nvSpPr>
          <p:cNvPr id="6" name="Content Placeholder 5"/>
          <p:cNvSpPr>
            <a:spLocks noGrp="1"/>
          </p:cNvSpPr>
          <p:nvPr>
            <p:ph idx="1"/>
          </p:nvPr>
        </p:nvSpPr>
        <p:spPr/>
        <p:txBody>
          <a:bodyPr>
            <a:normAutofit/>
          </a:bodyPr>
          <a:lstStyle/>
          <a:p>
            <a:pPr>
              <a:lnSpc>
                <a:spcPct val="90000"/>
              </a:lnSpc>
              <a:buFont typeface="Arial" charset="0"/>
              <a:buNone/>
            </a:pPr>
            <a:r>
              <a:rPr lang="en-US" sz="3000" b="1" smtClean="0"/>
              <a:t>    Mary is 14 and has over 1000 friends on Facebook.  She has never rejected a friendship request before. Another 14 year old named Charles becomes Mary’s friend and they begin to Facebook chat quite often.  He is really funny and flirty but doesn’t have any tagged pictures or many friends.  Mary starts to think she might have a crush on him.  Charles offers to meet Mary at her home or after school so they can hang out.  Mary wonders if this would be okay.</a:t>
            </a:r>
            <a:r>
              <a:rPr lang="en-US" sz="300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p:cNvSpPr>
            <a:spLocks noGrp="1"/>
          </p:cNvSpPr>
          <p:nvPr>
            <p:ph type="ctrTitle"/>
          </p:nvPr>
        </p:nvSpPr>
        <p:spPr>
          <a:xfrm>
            <a:off x="4038600" y="838200"/>
            <a:ext cx="4495800" cy="2590800"/>
          </a:xfrm>
        </p:spPr>
        <p:txBody>
          <a:bodyPr/>
          <a:lstStyle/>
          <a:p>
            <a:r>
              <a:rPr lang="en-US" sz="6000" b="1" smtClean="0">
                <a:latin typeface="Tekton Pro Ext" pitchFamily="34" charset="0"/>
              </a:rPr>
              <a:t>Digital Health &amp; Wellness</a:t>
            </a:r>
          </a:p>
        </p:txBody>
      </p:sp>
      <p:sp>
        <p:nvSpPr>
          <p:cNvPr id="5" name="Subtitle 4"/>
          <p:cNvSpPr>
            <a:spLocks noGrp="1"/>
          </p:cNvSpPr>
          <p:nvPr>
            <p:ph type="subTitle" idx="1"/>
          </p:nvPr>
        </p:nvSpPr>
        <p:spPr>
          <a:xfrm>
            <a:off x="1371600" y="4495800"/>
            <a:ext cx="6400800" cy="1752600"/>
          </a:xfrm>
        </p:spPr>
        <p:txBody>
          <a:bodyPr>
            <a:normAutofit/>
          </a:bodyPr>
          <a:lstStyle/>
          <a:p>
            <a:r>
              <a:rPr lang="en-US" sz="3600" b="1" smtClean="0">
                <a:solidFill>
                  <a:schemeClr val="tx1"/>
                </a:solidFill>
              </a:rPr>
              <a:t>Psychological and physical well being in a digital technology world.</a:t>
            </a:r>
          </a:p>
        </p:txBody>
      </p:sp>
      <p:pic>
        <p:nvPicPr>
          <p:cNvPr id="174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81000"/>
            <a:ext cx="34290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45801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17409"/>
                                        </p:tgtEl>
                                        <p:attrNameLst>
                                          <p:attrName>style.visibility</p:attrName>
                                        </p:attrNameLst>
                                      </p:cBhvr>
                                      <p:to>
                                        <p:strVal val="visible"/>
                                      </p:to>
                                    </p:set>
                                    <p:anim calcmode="lin" valueType="num">
                                      <p:cBhvr>
                                        <p:cTn id="7" dur="1000" fill="hold"/>
                                        <p:tgtEl>
                                          <p:spTgt spid="17409"/>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7409"/>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7409"/>
                                        </p:tgtEl>
                                        <p:attrNameLst>
                                          <p:attrName>ppt_y</p:attrName>
                                        </p:attrNameLst>
                                      </p:cBhvr>
                                      <p:tavLst>
                                        <p:tav tm="0">
                                          <p:val>
                                            <p:strVal val="#ppt_y"/>
                                          </p:val>
                                        </p:tav>
                                        <p:tav tm="100000">
                                          <p:val>
                                            <p:strVal val="#ppt_y"/>
                                          </p:val>
                                        </p:tav>
                                      </p:tavLst>
                                    </p:anim>
                                    <p:animEffect transition="in" filter="fade">
                                      <p:cBhvr>
                                        <p:cTn id="10" dur="1000"/>
                                        <p:tgtEl>
                                          <p:spTgt spid="17409"/>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9" presetClass="entr" presetSubtype="0" accel="100000" fill="hold" nodeType="clickEffect">
                                  <p:stCondLst>
                                    <p:cond delay="0"/>
                                  </p:stCondLst>
                                  <p:childTnLst>
                                    <p:set>
                                      <p:cBhvr>
                                        <p:cTn id="14" dur="1" fill="hold">
                                          <p:stCondLst>
                                            <p:cond delay="0"/>
                                          </p:stCondLst>
                                        </p:cTn>
                                        <p:tgtEl>
                                          <p:spTgt spid="17411"/>
                                        </p:tgtEl>
                                        <p:attrNameLst>
                                          <p:attrName>style.visibility</p:attrName>
                                        </p:attrNameLst>
                                      </p:cBhvr>
                                      <p:to>
                                        <p:strVal val="visible"/>
                                      </p:to>
                                    </p:set>
                                    <p:anim calcmode="lin" valueType="num">
                                      <p:cBhvr>
                                        <p:cTn id="15" dur="500" fill="hold"/>
                                        <p:tgtEl>
                                          <p:spTgt spid="17411"/>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17411"/>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17411"/>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17411"/>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5" presetClass="entr" presetSubtype="0" fill="hold"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p:cTn id="23" dur="500" decel="50000" fill="hold">
                                          <p:stCondLst>
                                            <p:cond delay="0"/>
                                          </p:stCondLst>
                                        </p:cTn>
                                        <p:tgtEl>
                                          <p:spTgt spid="5">
                                            <p:txEl>
                                              <p:pRg st="0" end="0"/>
                                            </p:txEl>
                                          </p:spTgt>
                                        </p:tgtEl>
                                        <p:attrNameLst>
                                          <p:attrName>style.rotation</p:attrName>
                                        </p:attrNameLst>
                                      </p:cBhvr>
                                      <p:tavLst>
                                        <p:tav tm="0">
                                          <p:val>
                                            <p:fltVal val="-90"/>
                                          </p:val>
                                        </p:tav>
                                        <p:tav tm="100000">
                                          <p:val>
                                            <p:fltVal val="0"/>
                                          </p:val>
                                        </p:tav>
                                      </p:tavLst>
                                    </p:anim>
                                    <p:anim calcmode="lin" valueType="num">
                                      <p:cBhvr>
                                        <p:cTn id="24" dur="500" decel="50000" fill="hold">
                                          <p:stCondLst>
                                            <p:cond delay="0"/>
                                          </p:stCondLst>
                                        </p:cTn>
                                        <p:tgtEl>
                                          <p:spTgt spid="5">
                                            <p:txEl>
                                              <p:pRg st="0" end="0"/>
                                            </p:txEl>
                                          </p:spTgt>
                                        </p:tgtEl>
                                        <p:attrNameLst>
                                          <p:attrName>ppt_w</p:attrName>
                                        </p:attrNameLst>
                                      </p:cBhvr>
                                      <p:tavLst>
                                        <p:tav tm="0">
                                          <p:val>
                                            <p:strVal val="#ppt_w"/>
                                          </p:val>
                                        </p:tav>
                                        <p:tav tm="100000">
                                          <p:val>
                                            <p:strVal val="#ppt_w*.05"/>
                                          </p:val>
                                        </p:tav>
                                      </p:tavLst>
                                    </p:anim>
                                    <p:anim calcmode="lin" valueType="num">
                                      <p:cBhvr>
                                        <p:cTn id="25" dur="500" accel="50000" fill="hold">
                                          <p:stCondLst>
                                            <p:cond delay="500"/>
                                          </p:stCondLst>
                                        </p:cTn>
                                        <p:tgtEl>
                                          <p:spTgt spid="5">
                                            <p:txEl>
                                              <p:pRg st="0" end="0"/>
                                            </p:txEl>
                                          </p:spTgt>
                                        </p:tgtEl>
                                        <p:attrNameLst>
                                          <p:attrName>ppt_w</p:attrName>
                                        </p:attrNameLst>
                                      </p:cBhvr>
                                      <p:tavLst>
                                        <p:tav tm="0">
                                          <p:val>
                                            <p:strVal val="#ppt_w*.05"/>
                                          </p:val>
                                        </p:tav>
                                        <p:tav tm="100000">
                                          <p:val>
                                            <p:strVal val="#ppt_w"/>
                                          </p:val>
                                        </p:tav>
                                      </p:tavLst>
                                    </p:anim>
                                    <p:anim calcmode="lin" valueType="num">
                                      <p:cBhvr>
                                        <p:cTn id="26" dur="1000" fill="hold"/>
                                        <p:tgtEl>
                                          <p:spTgt spid="5">
                                            <p:txEl>
                                              <p:pRg st="0" end="0"/>
                                            </p:txEl>
                                          </p:spTgt>
                                        </p:tgtEl>
                                        <p:attrNameLst>
                                          <p:attrName>ppt_h</p:attrName>
                                        </p:attrNameLst>
                                      </p:cBhvr>
                                      <p:tavLst>
                                        <p:tav tm="0">
                                          <p:val>
                                            <p:strVal val="#ppt_h"/>
                                          </p:val>
                                        </p:tav>
                                        <p:tav tm="100000">
                                          <p:val>
                                            <p:strVal val="#ppt_h"/>
                                          </p:val>
                                        </p:tav>
                                      </p:tavLst>
                                    </p:anim>
                                    <p:anim calcmode="lin" valueType="num">
                                      <p:cBhvr>
                                        <p:cTn id="27" dur="500" decel="50000" fill="hold">
                                          <p:stCondLst>
                                            <p:cond delay="0"/>
                                          </p:stCondLst>
                                        </p:cTn>
                                        <p:tgtEl>
                                          <p:spTgt spid="5">
                                            <p:txEl>
                                              <p:pRg st="0" end="0"/>
                                            </p:txEl>
                                          </p:spTgt>
                                        </p:tgtEl>
                                        <p:attrNameLst>
                                          <p:attrName>ppt_x</p:attrName>
                                        </p:attrNameLst>
                                      </p:cBhvr>
                                      <p:tavLst>
                                        <p:tav tm="0">
                                          <p:val>
                                            <p:strVal val="#ppt_x+.4"/>
                                          </p:val>
                                        </p:tav>
                                        <p:tav tm="100000">
                                          <p:val>
                                            <p:strVal val="#ppt_x"/>
                                          </p:val>
                                        </p:tav>
                                      </p:tavLst>
                                    </p:anim>
                                    <p:anim calcmode="lin" valueType="num">
                                      <p:cBhvr>
                                        <p:cTn id="28" dur="500" decel="50000" fill="hold">
                                          <p:stCondLst>
                                            <p:cond delay="0"/>
                                          </p:stCondLst>
                                        </p:cTn>
                                        <p:tgtEl>
                                          <p:spTgt spid="5">
                                            <p:txEl>
                                              <p:pRg st="0" end="0"/>
                                            </p:txEl>
                                          </p:spTgt>
                                        </p:tgtEl>
                                        <p:attrNameLst>
                                          <p:attrName>ppt_y</p:attrName>
                                        </p:attrNameLst>
                                      </p:cBhvr>
                                      <p:tavLst>
                                        <p:tav tm="0">
                                          <p:val>
                                            <p:strVal val="#ppt_y-.2"/>
                                          </p:val>
                                        </p:tav>
                                        <p:tav tm="100000">
                                          <p:val>
                                            <p:strVal val="#ppt_y+.1"/>
                                          </p:val>
                                        </p:tav>
                                      </p:tavLst>
                                    </p:anim>
                                    <p:anim calcmode="lin" valueType="num">
                                      <p:cBhvr>
                                        <p:cTn id="29" dur="500" accel="50000" fill="hold">
                                          <p:stCondLst>
                                            <p:cond delay="500"/>
                                          </p:stCondLst>
                                        </p:cTn>
                                        <p:tgtEl>
                                          <p:spTgt spid="5">
                                            <p:txEl>
                                              <p:pRg st="0" end="0"/>
                                            </p:txEl>
                                          </p:spTgt>
                                        </p:tgtEl>
                                        <p:attrNameLst>
                                          <p:attrName>ppt_y</p:attrName>
                                        </p:attrNameLst>
                                      </p:cBhvr>
                                      <p:tavLst>
                                        <p:tav tm="0">
                                          <p:val>
                                            <p:strVal val="#ppt_y+.1"/>
                                          </p:val>
                                        </p:tav>
                                        <p:tav tm="100000">
                                          <p:val>
                                            <p:strVal val="#ppt_y"/>
                                          </p:val>
                                        </p:tav>
                                      </p:tavLst>
                                    </p:anim>
                                    <p:animEffect transition="in" filter="fade">
                                      <p:cBhvr>
                                        <p:cTn id="30" dur="1000" decel="50000">
                                          <p:stCondLst>
                                            <p:cond delay="0"/>
                                          </p:stCondLst>
                                        </p:cTn>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z="4000" b="1" smtClean="0">
                <a:solidFill>
                  <a:srgbClr val="660066"/>
                </a:solidFill>
                <a:latin typeface="Kristen ITC" pitchFamily="66" charset="0"/>
              </a:rPr>
              <a:t>Appropriate and Inappropriate</a:t>
            </a:r>
            <a:r>
              <a:rPr lang="en-US" sz="4000" smtClean="0"/>
              <a:t> </a:t>
            </a:r>
          </a:p>
        </p:txBody>
      </p:sp>
      <p:sp>
        <p:nvSpPr>
          <p:cNvPr id="3" name="Content Placeholder 2"/>
          <p:cNvSpPr>
            <a:spLocks noGrp="1"/>
          </p:cNvSpPr>
          <p:nvPr>
            <p:ph sz="half" idx="1"/>
          </p:nvPr>
        </p:nvSpPr>
        <p:spPr/>
        <p:txBody>
          <a:bodyPr>
            <a:normAutofit/>
          </a:bodyPr>
          <a:lstStyle/>
          <a:p>
            <a:pPr>
              <a:lnSpc>
                <a:spcPct val="80000"/>
              </a:lnSpc>
            </a:pPr>
            <a:r>
              <a:rPr lang="en-US" sz="2200" b="1" dirty="0" smtClean="0">
                <a:solidFill>
                  <a:srgbClr val="FFFFCC"/>
                </a:solidFill>
              </a:rPr>
              <a:t>Spending way too much time on the Internet.</a:t>
            </a:r>
          </a:p>
          <a:p>
            <a:pPr>
              <a:lnSpc>
                <a:spcPct val="80000"/>
              </a:lnSpc>
            </a:pPr>
            <a:r>
              <a:rPr lang="en-US" sz="2200" b="1" dirty="0" smtClean="0">
                <a:solidFill>
                  <a:srgbClr val="FFFFCC"/>
                </a:solidFill>
              </a:rPr>
              <a:t>Student's feet can't touch the floor and student's screen is not at eye level.</a:t>
            </a:r>
          </a:p>
          <a:p>
            <a:pPr>
              <a:lnSpc>
                <a:spcPct val="80000"/>
              </a:lnSpc>
            </a:pPr>
            <a:r>
              <a:rPr lang="en-US" sz="2200" b="1" dirty="0" smtClean="0">
                <a:solidFill>
                  <a:srgbClr val="FFFFCC"/>
                </a:solidFill>
              </a:rPr>
              <a:t>Becoming addicted to internet</a:t>
            </a:r>
          </a:p>
          <a:p>
            <a:pPr>
              <a:lnSpc>
                <a:spcPct val="80000"/>
              </a:lnSpc>
            </a:pPr>
            <a:r>
              <a:rPr lang="en-US" sz="2200" b="1" dirty="0" smtClean="0">
                <a:solidFill>
                  <a:srgbClr val="FFFFCC"/>
                </a:solidFill>
              </a:rPr>
              <a:t>Using laptop computers on a surface that would hinder a person's posture </a:t>
            </a:r>
          </a:p>
          <a:p>
            <a:pPr>
              <a:lnSpc>
                <a:spcPct val="80000"/>
              </a:lnSpc>
            </a:pPr>
            <a:r>
              <a:rPr lang="en-US" sz="2200" b="1" dirty="0" smtClean="0">
                <a:solidFill>
                  <a:srgbClr val="FFFFCC"/>
                </a:solidFill>
              </a:rPr>
              <a:t>Using the internet without proper digital etiquette and engaging in cyber bullying activities</a:t>
            </a:r>
            <a:r>
              <a:rPr lang="en-US" sz="2200" dirty="0" smtClean="0">
                <a:solidFill>
                  <a:srgbClr val="FFFFCC"/>
                </a:solidFill>
              </a:rPr>
              <a:t> </a:t>
            </a:r>
          </a:p>
        </p:txBody>
      </p:sp>
      <p:sp>
        <p:nvSpPr>
          <p:cNvPr id="4" name="Content Placeholder 3"/>
          <p:cNvSpPr>
            <a:spLocks noGrp="1"/>
          </p:cNvSpPr>
          <p:nvPr>
            <p:ph sz="half" idx="2"/>
          </p:nvPr>
        </p:nvSpPr>
        <p:spPr/>
        <p:txBody>
          <a:bodyPr>
            <a:normAutofit/>
          </a:bodyPr>
          <a:lstStyle/>
          <a:p>
            <a:pPr>
              <a:lnSpc>
                <a:spcPct val="80000"/>
              </a:lnSpc>
            </a:pPr>
            <a:r>
              <a:rPr lang="en-US" sz="2200" b="1" smtClean="0">
                <a:solidFill>
                  <a:srgbClr val="FFFFCC"/>
                </a:solidFill>
              </a:rPr>
              <a:t>Limit the amount of time on the Internet and consideration to other responsibilities.</a:t>
            </a:r>
          </a:p>
          <a:p>
            <a:pPr>
              <a:lnSpc>
                <a:spcPct val="80000"/>
              </a:lnSpc>
            </a:pPr>
            <a:r>
              <a:rPr lang="en-US" sz="2200" b="1" smtClean="0">
                <a:solidFill>
                  <a:srgbClr val="FFFFCC"/>
                </a:solidFill>
              </a:rPr>
              <a:t>Student's feet should touch the floor and the computer screen at eye level.</a:t>
            </a:r>
          </a:p>
          <a:p>
            <a:pPr>
              <a:lnSpc>
                <a:spcPct val="80000"/>
              </a:lnSpc>
            </a:pPr>
            <a:r>
              <a:rPr lang="en-US" sz="2200" b="1" smtClean="0">
                <a:solidFill>
                  <a:srgbClr val="FFFFCC"/>
                </a:solidFill>
              </a:rPr>
              <a:t>Students should use computers on hard surfaces, have elbows level with keyboard, and bend neck slightly.</a:t>
            </a:r>
          </a:p>
          <a:p>
            <a:pPr>
              <a:lnSpc>
                <a:spcPct val="80000"/>
              </a:lnSpc>
            </a:pPr>
            <a:r>
              <a:rPr lang="en-US" sz="2200" b="1" smtClean="0">
                <a:solidFill>
                  <a:srgbClr val="FFFFCC"/>
                </a:solidFill>
              </a:rPr>
              <a:t>Students having limited or supervised usage to internet activities</a:t>
            </a:r>
          </a:p>
        </p:txBody>
      </p:sp>
    </p:spTree>
    <p:extLst>
      <p:ext uri="{BB962C8B-B14F-4D97-AF65-F5344CB8AC3E}">
        <p14:creationId xmlns:p14="http://schemas.microsoft.com/office/powerpoint/2010/main" val="24395202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8433"/>
                                        </p:tgtEl>
                                        <p:attrNameLst>
                                          <p:attrName>style.visibility</p:attrName>
                                        </p:attrNameLst>
                                      </p:cBhvr>
                                      <p:to>
                                        <p:strVal val="visible"/>
                                      </p:to>
                                    </p:set>
                                    <p:animEffect transition="in" filter="fade">
                                      <p:cBhvr>
                                        <p:cTn id="7" dur="1000"/>
                                        <p:tgtEl>
                                          <p:spTgt spid="18433"/>
                                        </p:tgtEl>
                                      </p:cBhvr>
                                    </p:animEffect>
                                    <p:anim calcmode="lin" valueType="num">
                                      <p:cBhvr>
                                        <p:cTn id="8" dur="1000" fill="hold"/>
                                        <p:tgtEl>
                                          <p:spTgt spid="18433"/>
                                        </p:tgtEl>
                                        <p:attrNameLst>
                                          <p:attrName>ppt_x</p:attrName>
                                        </p:attrNameLst>
                                      </p:cBhvr>
                                      <p:tavLst>
                                        <p:tav tm="0">
                                          <p:val>
                                            <p:strVal val="#ppt_x-.1"/>
                                          </p:val>
                                        </p:tav>
                                        <p:tav tm="100000">
                                          <p:val>
                                            <p:strVal val="#ppt_x"/>
                                          </p:val>
                                        </p:tav>
                                      </p:tavLst>
                                    </p:anim>
                                    <p:anim calcmode="lin" valueType="num">
                                      <p:cBhvr>
                                        <p:cTn id="9" dur="1000" fill="hold"/>
                                        <p:tgtEl>
                                          <p:spTgt spid="18433"/>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par>
                                <p:cTn id="17" presetID="53"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par>
                                <p:cTn id="22" presetID="53"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3">
                                            <p:txEl>
                                              <p:pRg st="2" end="2"/>
                                            </p:txEl>
                                          </p:spTgt>
                                        </p:tgtEl>
                                      </p:cBhvr>
                                    </p:animEffect>
                                  </p:childTnLst>
                                </p:cTn>
                              </p:par>
                              <p:par>
                                <p:cTn id="27" presetID="53"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1" dur="500"/>
                                        <p:tgtEl>
                                          <p:spTgt spid="3">
                                            <p:txEl>
                                              <p:pRg st="3" end="3"/>
                                            </p:txEl>
                                          </p:spTgt>
                                        </p:tgtEl>
                                      </p:cBhvr>
                                    </p:animEffect>
                                  </p:childTnLst>
                                </p:cTn>
                              </p:par>
                              <p:par>
                                <p:cTn id="32" presetID="53"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p:cTn id="34"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6" dur="500"/>
                                        <p:tgtEl>
                                          <p:spTgt spid="3">
                                            <p:txEl>
                                              <p:pRg st="4" end="4"/>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3" presetClass="entr" presetSubtype="0" fill="hold" nodeType="clickEffect">
                                  <p:stCondLst>
                                    <p:cond delay="0"/>
                                  </p:stCondLst>
                                  <p:childTnLst>
                                    <p:set>
                                      <p:cBhvr>
                                        <p:cTn id="40" dur="1" fill="hold">
                                          <p:stCondLst>
                                            <p:cond delay="0"/>
                                          </p:stCondLst>
                                        </p:cTn>
                                        <p:tgtEl>
                                          <p:spTgt spid="4">
                                            <p:txEl>
                                              <p:pRg st="0" end="0"/>
                                            </p:txEl>
                                          </p:spTgt>
                                        </p:tgtEl>
                                        <p:attrNameLst>
                                          <p:attrName>style.visibility</p:attrName>
                                        </p:attrNameLst>
                                      </p:cBhvr>
                                      <p:to>
                                        <p:strVal val="visible"/>
                                      </p:to>
                                    </p:set>
                                    <p:anim calcmode="lin" valueType="num">
                                      <p:cBhvr>
                                        <p:cTn id="41"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42"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43" dur="500"/>
                                        <p:tgtEl>
                                          <p:spTgt spid="4">
                                            <p:txEl>
                                              <p:pRg st="0" end="0"/>
                                            </p:txEl>
                                          </p:spTgt>
                                        </p:tgtEl>
                                      </p:cBhvr>
                                    </p:animEffect>
                                  </p:childTnLst>
                                </p:cTn>
                              </p:par>
                              <p:par>
                                <p:cTn id="44" presetID="53" presetClass="entr" presetSubtype="0" fill="hold" nodeType="withEffect">
                                  <p:stCondLst>
                                    <p:cond delay="0"/>
                                  </p:stCondLst>
                                  <p:childTnLst>
                                    <p:set>
                                      <p:cBhvr>
                                        <p:cTn id="45" dur="1" fill="hold">
                                          <p:stCondLst>
                                            <p:cond delay="0"/>
                                          </p:stCondLst>
                                        </p:cTn>
                                        <p:tgtEl>
                                          <p:spTgt spid="4">
                                            <p:txEl>
                                              <p:pRg st="1" end="1"/>
                                            </p:txEl>
                                          </p:spTgt>
                                        </p:tgtEl>
                                        <p:attrNameLst>
                                          <p:attrName>style.visibility</p:attrName>
                                        </p:attrNameLst>
                                      </p:cBhvr>
                                      <p:to>
                                        <p:strVal val="visible"/>
                                      </p:to>
                                    </p:set>
                                    <p:anim calcmode="lin" valueType="num">
                                      <p:cBhvr>
                                        <p:cTn id="46"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47"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48" dur="500"/>
                                        <p:tgtEl>
                                          <p:spTgt spid="4">
                                            <p:txEl>
                                              <p:pRg st="1" end="1"/>
                                            </p:txEl>
                                          </p:spTgt>
                                        </p:tgtEl>
                                      </p:cBhvr>
                                    </p:animEffect>
                                  </p:childTnLst>
                                </p:cTn>
                              </p:par>
                              <p:par>
                                <p:cTn id="49" presetID="53" presetClass="entr" presetSubtype="0" fill="hold" nodeType="withEffect">
                                  <p:stCondLst>
                                    <p:cond delay="0"/>
                                  </p:stCondLst>
                                  <p:childTnLst>
                                    <p:set>
                                      <p:cBhvr>
                                        <p:cTn id="50" dur="1" fill="hold">
                                          <p:stCondLst>
                                            <p:cond delay="0"/>
                                          </p:stCondLst>
                                        </p:cTn>
                                        <p:tgtEl>
                                          <p:spTgt spid="4">
                                            <p:txEl>
                                              <p:pRg st="2" end="2"/>
                                            </p:txEl>
                                          </p:spTgt>
                                        </p:tgtEl>
                                        <p:attrNameLst>
                                          <p:attrName>style.visibility</p:attrName>
                                        </p:attrNameLst>
                                      </p:cBhvr>
                                      <p:to>
                                        <p:strVal val="visible"/>
                                      </p:to>
                                    </p:set>
                                    <p:anim calcmode="lin" valueType="num">
                                      <p:cBhvr>
                                        <p:cTn id="51"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52"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53" dur="500"/>
                                        <p:tgtEl>
                                          <p:spTgt spid="4">
                                            <p:txEl>
                                              <p:pRg st="2" end="2"/>
                                            </p:txEl>
                                          </p:spTgt>
                                        </p:tgtEl>
                                      </p:cBhvr>
                                    </p:animEffect>
                                  </p:childTnLst>
                                </p:cTn>
                              </p:par>
                              <p:par>
                                <p:cTn id="54" presetID="53" presetClass="entr" presetSubtype="0" fill="hold" nodeType="withEffect">
                                  <p:stCondLst>
                                    <p:cond delay="0"/>
                                  </p:stCondLst>
                                  <p:childTnLst>
                                    <p:set>
                                      <p:cBhvr>
                                        <p:cTn id="55" dur="1" fill="hold">
                                          <p:stCondLst>
                                            <p:cond delay="0"/>
                                          </p:stCondLst>
                                        </p:cTn>
                                        <p:tgtEl>
                                          <p:spTgt spid="4">
                                            <p:txEl>
                                              <p:pRg st="3" end="3"/>
                                            </p:txEl>
                                          </p:spTgt>
                                        </p:tgtEl>
                                        <p:attrNameLst>
                                          <p:attrName>style.visibility</p:attrName>
                                        </p:attrNameLst>
                                      </p:cBhvr>
                                      <p:to>
                                        <p:strVal val="visible"/>
                                      </p:to>
                                    </p:set>
                                    <p:anim calcmode="lin" valueType="num">
                                      <p:cBhvr>
                                        <p:cTn id="56"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57"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58"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1028</TotalTime>
  <Words>461</Words>
  <Application>Microsoft Office PowerPoint</Application>
  <PresentationFormat>On-screen Show (4:3)</PresentationFormat>
  <Paragraphs>52</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Private vs. Public </vt:lpstr>
      <vt:lpstr>Scenario 1 </vt:lpstr>
      <vt:lpstr>Scenario 2</vt:lpstr>
      <vt:lpstr>Digital Health &amp; Wellness</vt:lpstr>
      <vt:lpstr>Appropriate and Inappropriate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Friday, September 24, 2010</dc:title>
  <dc:creator>Kris Campea</dc:creator>
  <cp:lastModifiedBy>Kris Campea</cp:lastModifiedBy>
  <cp:revision>29</cp:revision>
  <dcterms:created xsi:type="dcterms:W3CDTF">2010-09-24T02:00:18Z</dcterms:created>
  <dcterms:modified xsi:type="dcterms:W3CDTF">2011-06-14T19:13:07Z</dcterms:modified>
</cp:coreProperties>
</file>